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8" r:id="rId1"/>
  </p:sldMasterIdLst>
  <p:notesMasterIdLst>
    <p:notesMasterId r:id="rId24"/>
  </p:notesMasterIdLst>
  <p:sldIdLst>
    <p:sldId id="257" r:id="rId2"/>
    <p:sldId id="258" r:id="rId3"/>
    <p:sldId id="293" r:id="rId4"/>
    <p:sldId id="329" r:id="rId5"/>
    <p:sldId id="343" r:id="rId6"/>
    <p:sldId id="330" r:id="rId7"/>
    <p:sldId id="344" r:id="rId8"/>
    <p:sldId id="331" r:id="rId9"/>
    <p:sldId id="339" r:id="rId10"/>
    <p:sldId id="340" r:id="rId11"/>
    <p:sldId id="341" r:id="rId12"/>
    <p:sldId id="342" r:id="rId13"/>
    <p:sldId id="354" r:id="rId14"/>
    <p:sldId id="350" r:id="rId15"/>
    <p:sldId id="349" r:id="rId16"/>
    <p:sldId id="353" r:id="rId17"/>
    <p:sldId id="358" r:id="rId18"/>
    <p:sldId id="359" r:id="rId19"/>
    <p:sldId id="332" r:id="rId20"/>
    <p:sldId id="355" r:id="rId21"/>
    <p:sldId id="357" r:id="rId22"/>
    <p:sldId id="319"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ussa,Awad" initials="M"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AB794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586"/>
    <p:restoredTop sz="77364"/>
  </p:normalViewPr>
  <p:slideViewPr>
    <p:cSldViewPr snapToGrid="0" snapToObjects="1">
      <p:cViewPr varScale="1">
        <p:scale>
          <a:sx n="95" d="100"/>
          <a:sy n="95" d="100"/>
        </p:scale>
        <p:origin x="2176" y="184"/>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77" d="100"/>
          <a:sy n="77" d="100"/>
        </p:scale>
        <p:origin x="2264" y="1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26T15:03:24.571"/>
    </inkml:context>
    <inkml:brush xml:id="br0">
      <inkml:brushProperty name="width" value="0.17143" units="cm"/>
      <inkml:brushProperty name="height" value="0.17143" units="cm"/>
    </inkml:brush>
  </inkml:definitions>
  <inkml:trace contextRef="#ctx0" brushRef="#br0">0 45 7818,'8'1'470,"-1"3"1,0 1 1234,2-2-1497,4-1-63,2 4 11,-7-4 1,5 4 114,-3-6-115,10 0 1,-4 0-30,4 0 1,1 0-110,-2 0 1,6-5-371,-5 0 0,4 1 238,-4 4 1,6-5-194,-2 0 1,-1-2 160,2 2 0,-1 4-397,6-4 1,-8-2 113,-2 2 1,1-1-38,-1 1 1,-5 3 465,-6-3 0,1 4 0,5 1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26T15:03:24.946"/>
    </inkml:context>
    <inkml:brush xml:id="br0">
      <inkml:brushProperty name="width" value="0.17143" units="cm"/>
      <inkml:brushProperty name="height" value="0.17143" units="cm"/>
    </inkml:brush>
  </inkml:definitions>
  <inkml:trace contextRef="#ctx0" brushRef="#br0">0 118 7768,'10'-13'0,"-2"1"-146,-1 3 200,4-1 1,-4 0 278,3 0 0,4 2-92,1-2 1,1-1 272,9 6 1,-6-5-35,6 5 0,4 0-87,6 5 0,-1 0-310,-5 0 0,1 0-162,-1 0 1,-1 0-324,-4 0 1,2 0 340,-6 0 0,0 5-249,-6 0 1,1 2 114,0-2 1,-1-4-553,1 4 1,0-2 112,0 2 0,-1-3-328,1 3 962,0-4 0,-1 6 0,1 1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26T15:03:25.312"/>
    </inkml:context>
    <inkml:brush xml:id="br0">
      <inkml:brushProperty name="width" value="0.17143" units="cm"/>
      <inkml:brushProperty name="height" value="0.17143" units="cm"/>
    </inkml:brush>
  </inkml:definitions>
  <inkml:trace contextRef="#ctx0" brushRef="#br0">0 15 7741,'15'13'-66,"0"-3"0,4-3 161,1-7 0,6 0 235,-2 0 1,11 0-51,4 0 0,5 0-52,5 0 0,-2-5-29,7 0 1,-5-2-1,5 3 1,-13 2-324,-2-3 0,-6 2 123,-4-2 0,-6 3-546,-3-3 302,-4 4-403,-8 1 0,-3 0 36,-10 0 612,-3 6 0,-13 2 0,-2 7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26T15:03:25.603"/>
    </inkml:context>
    <inkml:brush xml:id="br0">
      <inkml:brushProperty name="width" value="0.17143" units="cm"/>
      <inkml:brushProperty name="height" value="0.17143" units="cm"/>
    </inkml:brush>
  </inkml:definitions>
  <inkml:trace contextRef="#ctx0" brushRef="#br0">29 44 7741,'-9'15'53,"0"0"1,3 0 797,3-1-398,1-6-2,2 5-502,7-11 1,6 5 78,6-7 1,1 0-13,-5 0 0,6 0-19,3 0 1,6-5-102,4 0 1,3-7 84,8 3 0,5-4-108,4-2 0,2 5-230,-2 0 1,1 0 146,-6-4 1,3 4-282,-8 0 0,1 7 185,-16-2 0,2 3-183,-11 2 489,-1 0 0,-11 0 0,-1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26T15:03:25.869"/>
    </inkml:context>
    <inkml:brush xml:id="br0">
      <inkml:brushProperty name="width" value="0.17143" units="cm"/>
      <inkml:brushProperty name="height" value="0.17143" units="cm"/>
    </inkml:brush>
  </inkml:definitions>
  <inkml:trace contextRef="#ctx0" brushRef="#br0">1 30 7490,'14'0'-690,"1"0"0,0 2 730,-1 3 1,1-4 22,0 4 0,-4-3 236,4-2 1,-4 0-57,9 0 1,-2 0-54,2 0 1,-3 0-103,8 0 0,-1 0-87,6 0 0,-1 0-73,1 0 0,-3-2-284,-2-3 1,3 2-265,-4-7 620,4 7 0,1-10 0,1 5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26T15:03:26.141"/>
    </inkml:context>
    <inkml:brush xml:id="br0">
      <inkml:brushProperty name="width" value="0.17143" units="cm"/>
      <inkml:brushProperty name="height" value="0.17143" units="cm"/>
    </inkml:brush>
  </inkml:definitions>
  <inkml:trace contextRef="#ctx0" brushRef="#br0">1 1 7741,'0'15'-166,"0"-1"0,1 1-430,4 0 1413,-3-7-449,11 5 0,-5-7-30,7 4 0,1 2-137,4-7 0,-2 4 84,6-4 1,6 0-85,4-5 0,7 0-99,-2 0 0,5 0 123,5 0 1,3-1-148,7-4 0,0-3-244,0-7 1,0-5 165,-1 1 0,1-14 0,0 2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04552B0-EE81-2E4A-8E17-0C28CC23E95E}" type="datetimeFigureOut">
              <a:rPr lang="en-US" smtClean="0"/>
              <a:t>1/10/22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973F87D-E088-4C49-9C96-AD1022634A04}" type="slidenum">
              <a:rPr lang="en-US" smtClean="0"/>
              <a:t>‹#›</a:t>
            </a:fld>
            <a:endParaRPr lang="en-US"/>
          </a:p>
        </p:txBody>
      </p:sp>
    </p:spTree>
    <p:extLst>
      <p:ext uri="{BB962C8B-B14F-4D97-AF65-F5344CB8AC3E}">
        <p14:creationId xmlns:p14="http://schemas.microsoft.com/office/powerpoint/2010/main" val="955820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www.dictionary.com/browse/architecture" TargetMode="External"/><Relationship Id="rId2" Type="http://schemas.openxmlformats.org/officeDocument/2006/relationships/slide" Target="../slides/slide3.xml"/><Relationship Id="rId1" Type="http://schemas.openxmlformats.org/officeDocument/2006/relationships/notesMaster" Target="../notesMasters/notesMaster1.xml"/><Relationship Id="rId5" Type="http://schemas.openxmlformats.org/officeDocument/2006/relationships/hyperlink" Target="http://www.engineersgarage.com/microcontroller" TargetMode="External"/><Relationship Id="rId4" Type="http://schemas.openxmlformats.org/officeDocument/2006/relationships/hyperlink" Target="http://www.dictionary.com/browse/john-von-neumann" TargetMode="Externa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www.engineersgarage.com/microcontroller"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www.engineersgarage.com/microcontroller"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www.engineersgarage.com/microcontroller"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973F87D-E088-4C49-9C96-AD1022634A04}" type="slidenum">
              <a:rPr lang="en-US" smtClean="0"/>
              <a:t>1</a:t>
            </a:fld>
            <a:endParaRPr lang="en-US"/>
          </a:p>
        </p:txBody>
      </p:sp>
    </p:spTree>
    <p:extLst>
      <p:ext uri="{BB962C8B-B14F-4D97-AF65-F5344CB8AC3E}">
        <p14:creationId xmlns:p14="http://schemas.microsoft.com/office/powerpoint/2010/main" val="6466329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charset="0"/>
              <a:buChar char="•"/>
              <a:defRPr/>
            </a:pPr>
            <a:r>
              <a:rPr lang="en-US" b="1" dirty="0"/>
              <a:t>Computer architecture</a:t>
            </a:r>
            <a:r>
              <a:rPr lang="en-US" dirty="0"/>
              <a:t> is a set of rules and methods that describe the functionality, organization, and implementation of computer systems. </a:t>
            </a:r>
          </a:p>
          <a:p>
            <a:pPr>
              <a:buFont typeface="Arial" charset="0"/>
              <a:buChar char="•"/>
              <a:defRPr/>
            </a:pPr>
            <a:r>
              <a:rPr lang="en-US" dirty="0"/>
              <a:t> Types of Computer architectures:</a:t>
            </a:r>
          </a:p>
          <a:p>
            <a:pPr lvl="1">
              <a:buFont typeface="Arial" charset="0"/>
              <a:buChar char="•"/>
            </a:pPr>
            <a:r>
              <a:rPr lang="en-US" b="1" u="sng" dirty="0">
                <a:solidFill>
                  <a:schemeClr val="tx1"/>
                </a:solidFill>
              </a:rPr>
              <a:t> </a:t>
            </a:r>
            <a:r>
              <a:rPr lang="en-US" sz="2000" b="1" u="sng" dirty="0">
                <a:solidFill>
                  <a:schemeClr val="tx1"/>
                </a:solidFill>
              </a:rPr>
              <a:t>Von Neumann Architecture</a:t>
            </a:r>
          </a:p>
          <a:p>
            <a:pPr lvl="1">
              <a:buFont typeface="Arial" charset="0"/>
              <a:buChar char="•"/>
            </a:pPr>
            <a:r>
              <a:rPr lang="en-US" sz="2000" dirty="0">
                <a:solidFill>
                  <a:schemeClr val="tx1"/>
                </a:solidFill>
              </a:rPr>
              <a:t> Harvard Architecture</a:t>
            </a:r>
          </a:p>
          <a:p>
            <a:pPr marL="91440" lvl="1" indent="-91440">
              <a:spcBef>
                <a:spcPts val="1200"/>
              </a:spcBef>
              <a:spcAft>
                <a:spcPts val="200"/>
              </a:spcAft>
              <a:buSzPct val="100000"/>
              <a:buFont typeface="Arial" charset="0"/>
              <a:buChar char="•"/>
            </a:pPr>
            <a:r>
              <a:rPr lang="en-US" sz="2000" b="1" u="sng" dirty="0">
                <a:solidFill>
                  <a:schemeClr val="tx1"/>
                </a:solidFill>
              </a:rPr>
              <a:t>Von Neumann Architecture</a:t>
            </a:r>
          </a:p>
          <a:p>
            <a:pPr marL="274320" lvl="2" indent="-91440">
              <a:spcBef>
                <a:spcPts val="1200"/>
              </a:spcBef>
              <a:spcAft>
                <a:spcPts val="200"/>
              </a:spcAft>
              <a:buSzPct val="100000"/>
              <a:buFont typeface="Arial" charset="0"/>
              <a:buChar char="•"/>
            </a:pPr>
            <a:r>
              <a:rPr lang="en-US" sz="1800" dirty="0">
                <a:solidFill>
                  <a:schemeClr val="tx1"/>
                </a:solidFill>
              </a:rPr>
              <a:t>A computer </a:t>
            </a:r>
            <a:r>
              <a:rPr lang="en-US" sz="1800" dirty="0">
                <a:solidFill>
                  <a:schemeClr val="tx1"/>
                </a:solidFill>
                <a:hlinkClick r:id="rId3"/>
              </a:rPr>
              <a:t>architecture</a:t>
            </a:r>
            <a:r>
              <a:rPr lang="en-US" sz="1800" dirty="0">
                <a:solidFill>
                  <a:schemeClr val="tx1"/>
                </a:solidFill>
              </a:rPr>
              <a:t> conceived by mathematician </a:t>
            </a:r>
            <a:r>
              <a:rPr lang="en-US" sz="1800" dirty="0">
                <a:solidFill>
                  <a:schemeClr val="tx1"/>
                </a:solidFill>
                <a:hlinkClick r:id="rId4"/>
              </a:rPr>
              <a:t>John von Neumann</a:t>
            </a:r>
            <a:endParaRPr lang="en-US" sz="1800" dirty="0">
              <a:solidFill>
                <a:schemeClr val="tx1"/>
              </a:solidFill>
            </a:endParaRPr>
          </a:p>
          <a:p>
            <a:pPr marL="274320" lvl="2" indent="-91440">
              <a:spcBef>
                <a:spcPts val="1200"/>
              </a:spcBef>
              <a:spcAft>
                <a:spcPts val="200"/>
              </a:spcAft>
              <a:buSzPct val="100000"/>
              <a:buFont typeface="Arial" charset="0"/>
              <a:buChar char="•"/>
            </a:pPr>
            <a:endParaRPr lang="en-US" sz="1800" dirty="0">
              <a:solidFill>
                <a:schemeClr val="tx1"/>
              </a:solidFill>
            </a:endParaRP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Microprocessor and </a:t>
            </a:r>
            <a:r>
              <a:rPr lang="en-US" sz="1200" b="1" i="0" u="none" strike="noStrike" kern="1200" dirty="0">
                <a:solidFill>
                  <a:schemeClr val="tx1"/>
                </a:solidFill>
                <a:effectLst/>
                <a:latin typeface="+mn-lt"/>
                <a:ea typeface="+mn-ea"/>
                <a:cs typeface="+mn-cs"/>
                <a:hlinkClick r:id="rId5"/>
              </a:rPr>
              <a:t>microcontroller</a:t>
            </a:r>
            <a:r>
              <a:rPr lang="en-US" sz="1200" b="1" i="0" u="none" strike="noStrike" kern="1200" dirty="0">
                <a:solidFill>
                  <a:schemeClr val="tx1"/>
                </a:solidFill>
                <a:effectLst/>
                <a:latin typeface="+mn-lt"/>
                <a:ea typeface="+mn-ea"/>
                <a:cs typeface="+mn-cs"/>
              </a:rPr>
              <a:t>:</a:t>
            </a:r>
            <a:endParaRPr lang="en-US" sz="1200" b="1"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term microprocessor and </a:t>
            </a:r>
            <a:r>
              <a:rPr lang="en-US" sz="1200" b="0" i="1" u="none" strike="noStrike" kern="1200" dirty="0">
                <a:solidFill>
                  <a:schemeClr val="tx1"/>
                </a:solidFill>
                <a:effectLst/>
                <a:latin typeface="+mn-lt"/>
                <a:ea typeface="+mn-ea"/>
                <a:cs typeface="+mn-cs"/>
                <a:hlinkClick r:id="rId5"/>
              </a:rPr>
              <a:t>microcontroller</a:t>
            </a:r>
            <a:r>
              <a:rPr lang="en-US" sz="1200" b="0" i="0" kern="1200" dirty="0">
                <a:solidFill>
                  <a:schemeClr val="tx1"/>
                </a:solidFill>
                <a:effectLst/>
                <a:latin typeface="+mn-lt"/>
                <a:ea typeface="+mn-ea"/>
                <a:cs typeface="+mn-cs"/>
              </a:rPr>
              <a:t> have always been confused with each other. Both of them have been designed for real time application. They share many common features and at the same time they have significant differences. Both the IC’s i.e., the microprocessor and microcontroller cannot be distinguished by looking at them.  They are available in different version starting from 6 pin to as high as 80 to 100 pins or even higher depending on the features.</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 </a:t>
            </a:r>
            <a:br>
              <a:rPr lang="en-US" sz="1200" b="0" i="0" kern="1200" dirty="0">
                <a:solidFill>
                  <a:schemeClr val="tx1"/>
                </a:solidFill>
                <a:effectLst/>
                <a:latin typeface="+mn-lt"/>
                <a:ea typeface="+mn-ea"/>
                <a:cs typeface="+mn-cs"/>
              </a:rPr>
            </a:br>
            <a:r>
              <a:rPr lang="en-US" sz="1200" b="0" i="1" u="none" strike="noStrike" kern="1200" dirty="0">
                <a:solidFill>
                  <a:schemeClr val="tx1"/>
                </a:solidFill>
                <a:effectLst/>
                <a:latin typeface="+mn-lt"/>
                <a:ea typeface="+mn-ea"/>
                <a:cs typeface="+mn-cs"/>
              </a:rPr>
              <a:t>Difference between microprocessor and microcontroller</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Microprocessor is an IC which has only the CPU inside them i.e. only the processing powers such as Intel’s Pentium 1,2,3,4, core 2 duo, i3, i5 etc. These microprocessors don’t have RAM, ROM, and other peripheral on the chip. A system designer has to add them externally to make them functional. Application of microprocessor includes Desktop PC’s, Laptops, notepads etc.</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But this is not the case with Microcontrollers. Microcontroller has a CPU, in addition with a fixed amount of RAM, ROM and other peripherals all embedded on a single chip. At times it is also termed as a mini computer or a computer on a single chip. Today different manufacturers produce microcontrollers with a wide range of features available in different versions. Some manufacturers are ATMEL, Microchip, TI, Freescale, Philips, Motorola etc.  </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 </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Microcontrollers are designed to perform specific tasks. Specific means applications where the relationship of input and output is defined. Depending on the input, some processing needs to be done and output is delivered. For example, keyboards, mouse, washing machine, </a:t>
            </a:r>
            <a:r>
              <a:rPr lang="en-US" sz="1200" b="0" i="0" kern="1200" dirty="0" err="1">
                <a:solidFill>
                  <a:schemeClr val="tx1"/>
                </a:solidFill>
                <a:effectLst/>
                <a:latin typeface="+mn-lt"/>
                <a:ea typeface="+mn-ea"/>
                <a:cs typeface="+mn-cs"/>
              </a:rPr>
              <a:t>digicam</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pendrive</a:t>
            </a:r>
            <a:r>
              <a:rPr lang="en-US" sz="1200" b="0" i="0" kern="1200" dirty="0">
                <a:solidFill>
                  <a:schemeClr val="tx1"/>
                </a:solidFill>
                <a:effectLst/>
                <a:latin typeface="+mn-lt"/>
                <a:ea typeface="+mn-ea"/>
                <a:cs typeface="+mn-cs"/>
              </a:rPr>
              <a:t>, remote, microwave, cars, bikes, telephone, mobiles, watches, etc. Since the applications are very specific, they need small resources like RAM, ROM, I/O ports </a:t>
            </a:r>
            <a:r>
              <a:rPr lang="en-US" sz="1200" b="0" i="0" kern="1200" dirty="0" err="1">
                <a:solidFill>
                  <a:schemeClr val="tx1"/>
                </a:solidFill>
                <a:effectLst/>
                <a:latin typeface="+mn-lt"/>
                <a:ea typeface="+mn-ea"/>
                <a:cs typeface="+mn-cs"/>
              </a:rPr>
              <a:t>etc</a:t>
            </a:r>
            <a:r>
              <a:rPr lang="en-US" sz="1200" b="0" i="0" kern="1200" dirty="0">
                <a:solidFill>
                  <a:schemeClr val="tx1"/>
                </a:solidFill>
                <a:effectLst/>
                <a:latin typeface="+mn-lt"/>
                <a:ea typeface="+mn-ea"/>
                <a:cs typeface="+mn-cs"/>
              </a:rPr>
              <a:t> and hence can be embedded on a single chip. This in turn reduces the size and the cost. </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 </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Microprocessor find applications where tasks are unspecific like developing software, games, websites, photo editing, creating documents etc. In such cases the relationship between input and output is not defined. They need high amount of resources like RAM, ROM, I/O ports etc.  </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The clock speed of the Microprocessor is quite high as compared to the microcontroller. Whereas the microcontrollers operate from a few MHz to 30 to 50 MHz, today’s microprocessor operate above 1GHz as they perform complex tasks. Read more about </a:t>
            </a:r>
            <a:r>
              <a:rPr lang="en-US" sz="1200" b="0" i="1" u="none" strike="noStrike" kern="1200" dirty="0">
                <a:solidFill>
                  <a:schemeClr val="tx1"/>
                </a:solidFill>
                <a:effectLst/>
                <a:latin typeface="+mn-lt"/>
                <a:ea typeface="+mn-ea"/>
                <a:cs typeface="+mn-cs"/>
                <a:hlinkClick r:id="rId5"/>
              </a:rPr>
              <a:t>what is microcontroller.</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 </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Comparing microcontroller and microprocessor in terms of cost is not justified. Undoubtedly a microcontroller is far cheaper than a microprocessor. However microcontroller cannot be used in place of microprocessor and using a microprocessor is not advised in place of a microcontroller as it makes the application quite costly. Microprocessor cannot be used stand alone. They need other peripherals like RAM, ROM, buffer, I/O ports </a:t>
            </a:r>
            <a:r>
              <a:rPr lang="en-US" sz="1200" b="0" i="0" kern="1200" dirty="0" err="1">
                <a:solidFill>
                  <a:schemeClr val="tx1"/>
                </a:solidFill>
                <a:effectLst/>
                <a:latin typeface="+mn-lt"/>
                <a:ea typeface="+mn-ea"/>
                <a:cs typeface="+mn-cs"/>
              </a:rPr>
              <a:t>etc</a:t>
            </a:r>
            <a:r>
              <a:rPr lang="en-US" sz="1200" b="0" i="0" kern="1200" dirty="0">
                <a:solidFill>
                  <a:schemeClr val="tx1"/>
                </a:solidFill>
                <a:effectLst/>
                <a:latin typeface="+mn-lt"/>
                <a:ea typeface="+mn-ea"/>
                <a:cs typeface="+mn-cs"/>
              </a:rPr>
              <a:t> and hence a system designed around a microprocessor is quite costly.</a:t>
            </a:r>
            <a:br>
              <a:rPr lang="en-US" sz="1200" b="0" i="0" kern="1200" dirty="0">
                <a:solidFill>
                  <a:schemeClr val="tx1"/>
                </a:solidFill>
                <a:effectLst/>
                <a:latin typeface="+mn-lt"/>
                <a:ea typeface="+mn-ea"/>
                <a:cs typeface="+mn-cs"/>
              </a:rPr>
            </a:br>
            <a:endParaRPr lang="en-US" sz="1800" dirty="0">
              <a:solidFill>
                <a:schemeClr val="tx1"/>
              </a:solidFill>
            </a:endParaRPr>
          </a:p>
          <a:p>
            <a:endParaRPr lang="en-US" dirty="0"/>
          </a:p>
        </p:txBody>
      </p:sp>
      <p:sp>
        <p:nvSpPr>
          <p:cNvPr id="4" name="Slide Number Placeholder 3"/>
          <p:cNvSpPr>
            <a:spLocks noGrp="1"/>
          </p:cNvSpPr>
          <p:nvPr>
            <p:ph type="sldNum" sz="quarter" idx="10"/>
          </p:nvPr>
        </p:nvSpPr>
        <p:spPr/>
        <p:txBody>
          <a:bodyPr/>
          <a:lstStyle/>
          <a:p>
            <a:fld id="{3973F87D-E088-4C49-9C96-AD1022634A04}" type="slidenum">
              <a:rPr lang="en-US" smtClean="0"/>
              <a:t>3</a:t>
            </a:fld>
            <a:endParaRPr lang="en-US"/>
          </a:p>
        </p:txBody>
      </p:sp>
    </p:spTree>
    <p:extLst>
      <p:ext uri="{BB962C8B-B14F-4D97-AF65-F5344CB8AC3E}">
        <p14:creationId xmlns:p14="http://schemas.microsoft.com/office/powerpoint/2010/main" val="1173571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Microprocessor and </a:t>
            </a:r>
            <a:r>
              <a:rPr lang="en-US" sz="1200" b="1" i="0" u="none" strike="noStrike" kern="1200" dirty="0">
                <a:solidFill>
                  <a:schemeClr val="tx1"/>
                </a:solidFill>
                <a:effectLst/>
                <a:latin typeface="+mn-lt"/>
                <a:ea typeface="+mn-ea"/>
                <a:cs typeface="+mn-cs"/>
                <a:hlinkClick r:id="rId3"/>
              </a:rPr>
              <a:t>microcontroller</a:t>
            </a:r>
            <a:r>
              <a:rPr lang="en-US" sz="1200" b="1" i="0" u="none" strike="noStrike" kern="1200" dirty="0">
                <a:solidFill>
                  <a:schemeClr val="tx1"/>
                </a:solidFill>
                <a:effectLst/>
                <a:latin typeface="+mn-lt"/>
                <a:ea typeface="+mn-ea"/>
                <a:cs typeface="+mn-cs"/>
              </a:rPr>
              <a:t>:</a:t>
            </a:r>
            <a:endParaRPr lang="en-US" sz="1200" b="1"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term microprocessor and </a:t>
            </a:r>
            <a:r>
              <a:rPr lang="en-US" sz="1200" b="0" i="1" u="none" strike="noStrike" kern="1200" dirty="0">
                <a:solidFill>
                  <a:schemeClr val="tx1"/>
                </a:solidFill>
                <a:effectLst/>
                <a:latin typeface="+mn-lt"/>
                <a:ea typeface="+mn-ea"/>
                <a:cs typeface="+mn-cs"/>
                <a:hlinkClick r:id="rId3"/>
              </a:rPr>
              <a:t>microcontroller</a:t>
            </a:r>
            <a:r>
              <a:rPr lang="en-US" sz="1200" b="0" i="0" kern="1200" dirty="0">
                <a:solidFill>
                  <a:schemeClr val="tx1"/>
                </a:solidFill>
                <a:effectLst/>
                <a:latin typeface="+mn-lt"/>
                <a:ea typeface="+mn-ea"/>
                <a:cs typeface="+mn-cs"/>
              </a:rPr>
              <a:t> have always been confused with each other. Both of them have been designed for real time application. They share many common features and at the same time they have significant differences. Both the IC’s i.e., the microprocessor and microcontroller cannot be distinguished by looking at them.  They are available in different version starting from 6 pin to as high as 80 to 100 pins or even higher depending on the features.</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 </a:t>
            </a:r>
            <a:br>
              <a:rPr lang="en-US" sz="1200" b="0" i="0" kern="1200" dirty="0">
                <a:solidFill>
                  <a:schemeClr val="tx1"/>
                </a:solidFill>
                <a:effectLst/>
                <a:latin typeface="+mn-lt"/>
                <a:ea typeface="+mn-ea"/>
                <a:cs typeface="+mn-cs"/>
              </a:rPr>
            </a:br>
            <a:r>
              <a:rPr lang="en-US" sz="1200" b="0" i="1" u="none" strike="noStrike" kern="1200" dirty="0">
                <a:solidFill>
                  <a:schemeClr val="tx1"/>
                </a:solidFill>
                <a:effectLst/>
                <a:latin typeface="+mn-lt"/>
                <a:ea typeface="+mn-ea"/>
                <a:cs typeface="+mn-cs"/>
              </a:rPr>
              <a:t>Difference between microprocessor and microcontroller</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Microprocessor is an IC which has only the CPU inside them i.e. only the processing powers such as Intel’s Pentium 1,2,3,4, core 2 duo, i3, i5 etc. These microprocessors don’t have RAM, ROM, and other peripheral on the chip. A system designer has to add them externally to make them functional. Application of microprocessor includes Desktop PC’s, Laptops, notepads etc.</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But this is not the case with Microcontrollers. Microcontroller has a CPU, in addition with a fixed amount of RAM, ROM and other peripherals all embedded on a single chip. At times it is also termed as a mini computer or a computer on a single chip. Today different manufacturers produce microcontrollers with a wide range of features available in different versions. Some manufacturers are ATMEL, Microchip, TI, Freescale, Philips, Motorola etc.  </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 </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Microcontrollers are designed to perform specific tasks. Specific means applications where the relationship of input and output is defined. Depending on the input, some processing needs to be done and output is delivered. For example, keyboards, mouse, washing machine, </a:t>
            </a:r>
            <a:r>
              <a:rPr lang="en-US" sz="1200" b="0" i="0" kern="1200" dirty="0" err="1">
                <a:solidFill>
                  <a:schemeClr val="tx1"/>
                </a:solidFill>
                <a:effectLst/>
                <a:latin typeface="+mn-lt"/>
                <a:ea typeface="+mn-ea"/>
                <a:cs typeface="+mn-cs"/>
              </a:rPr>
              <a:t>digicam</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pendrive</a:t>
            </a:r>
            <a:r>
              <a:rPr lang="en-US" sz="1200" b="0" i="0" kern="1200" dirty="0">
                <a:solidFill>
                  <a:schemeClr val="tx1"/>
                </a:solidFill>
                <a:effectLst/>
                <a:latin typeface="+mn-lt"/>
                <a:ea typeface="+mn-ea"/>
                <a:cs typeface="+mn-cs"/>
              </a:rPr>
              <a:t>, remote, microwave, cars, bikes, telephone, mobiles, watches, etc. Since the applications are very specific, they need small resources like RAM, ROM, I/O ports </a:t>
            </a:r>
            <a:r>
              <a:rPr lang="en-US" sz="1200" b="0" i="0" kern="1200" dirty="0" err="1">
                <a:solidFill>
                  <a:schemeClr val="tx1"/>
                </a:solidFill>
                <a:effectLst/>
                <a:latin typeface="+mn-lt"/>
                <a:ea typeface="+mn-ea"/>
                <a:cs typeface="+mn-cs"/>
              </a:rPr>
              <a:t>etc</a:t>
            </a:r>
            <a:r>
              <a:rPr lang="en-US" sz="1200" b="0" i="0" kern="1200" dirty="0">
                <a:solidFill>
                  <a:schemeClr val="tx1"/>
                </a:solidFill>
                <a:effectLst/>
                <a:latin typeface="+mn-lt"/>
                <a:ea typeface="+mn-ea"/>
                <a:cs typeface="+mn-cs"/>
              </a:rPr>
              <a:t> and hence can be embedded on a single chip. This in turn reduces the size and the cost. </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 </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Microprocessor find applications where tasks are unspecific like developing software, games, websites, photo editing, creating documents etc. In such cases the relationship between input and output is not defined. They need high amount of resources like RAM, ROM, I/O ports etc.  </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The clock speed of the Microprocessor is quite high as compared to the microcontroller. Whereas the microcontrollers operate from a few MHz to 30 to 50 MHz, today’s microprocessor operate above 1GHz as they perform complex tasks. Read more about </a:t>
            </a:r>
            <a:r>
              <a:rPr lang="en-US" sz="1200" b="0" i="1" u="none" strike="noStrike" kern="1200" dirty="0">
                <a:solidFill>
                  <a:schemeClr val="tx1"/>
                </a:solidFill>
                <a:effectLst/>
                <a:latin typeface="+mn-lt"/>
                <a:ea typeface="+mn-ea"/>
                <a:cs typeface="+mn-cs"/>
                <a:hlinkClick r:id="rId3"/>
              </a:rPr>
              <a:t>what is microcontroller.</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 </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Comparing microcontroller and microprocessor in terms of cost is not justified. Undoubtedly a microcontroller is far cheaper than a microprocessor. However microcontroller cannot be used in place of microprocessor and using a microprocessor is not advised in place of a microcontroller as it makes the application quite costly. Microprocessor cannot be used stand alone. They need other peripherals like RAM, ROM, buffer, I/O ports </a:t>
            </a:r>
            <a:r>
              <a:rPr lang="en-US" sz="1200" b="0" i="0" kern="1200" dirty="0" err="1">
                <a:solidFill>
                  <a:schemeClr val="tx1"/>
                </a:solidFill>
                <a:effectLst/>
                <a:latin typeface="+mn-lt"/>
                <a:ea typeface="+mn-ea"/>
                <a:cs typeface="+mn-cs"/>
              </a:rPr>
              <a:t>etc</a:t>
            </a:r>
            <a:r>
              <a:rPr lang="en-US" sz="1200" b="0" i="0" kern="1200" dirty="0">
                <a:solidFill>
                  <a:schemeClr val="tx1"/>
                </a:solidFill>
                <a:effectLst/>
                <a:latin typeface="+mn-lt"/>
                <a:ea typeface="+mn-ea"/>
                <a:cs typeface="+mn-cs"/>
              </a:rPr>
              <a:t> and hence a system designed around a microprocessor is quite costly.</a:t>
            </a:r>
            <a:br>
              <a:rPr lang="en-US" sz="1200" b="0" i="0" kern="1200" dirty="0">
                <a:solidFill>
                  <a:schemeClr val="tx1"/>
                </a:solidFill>
                <a:effectLst/>
                <a:latin typeface="+mn-lt"/>
                <a:ea typeface="+mn-ea"/>
                <a:cs typeface="+mn-cs"/>
              </a:rPr>
            </a:br>
            <a:endParaRPr lang="en-US" dirty="0"/>
          </a:p>
        </p:txBody>
      </p:sp>
      <p:sp>
        <p:nvSpPr>
          <p:cNvPr id="4" name="Slide Number Placeholder 3"/>
          <p:cNvSpPr>
            <a:spLocks noGrp="1"/>
          </p:cNvSpPr>
          <p:nvPr>
            <p:ph type="sldNum" sz="quarter" idx="10"/>
          </p:nvPr>
        </p:nvSpPr>
        <p:spPr/>
        <p:txBody>
          <a:bodyPr/>
          <a:lstStyle/>
          <a:p>
            <a:fld id="{3973F87D-E088-4C49-9C96-AD1022634A04}" type="slidenum">
              <a:rPr lang="en-US" smtClean="0"/>
              <a:t>10</a:t>
            </a:fld>
            <a:endParaRPr lang="en-US"/>
          </a:p>
        </p:txBody>
      </p:sp>
    </p:spTree>
    <p:extLst>
      <p:ext uri="{BB962C8B-B14F-4D97-AF65-F5344CB8AC3E}">
        <p14:creationId xmlns:p14="http://schemas.microsoft.com/office/powerpoint/2010/main" val="10194712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Tus, Aug 29 9:30,</a:t>
            </a:r>
          </a:p>
          <a:p>
            <a:endParaRPr lang="en-US" sz="1200" b="1"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Microprocessor and </a:t>
            </a:r>
            <a:r>
              <a:rPr lang="en-US" sz="1200" b="1" i="0" u="none" strike="noStrike" kern="1200" dirty="0">
                <a:solidFill>
                  <a:schemeClr val="tx1"/>
                </a:solidFill>
                <a:effectLst/>
                <a:latin typeface="+mn-lt"/>
                <a:ea typeface="+mn-ea"/>
                <a:cs typeface="+mn-cs"/>
                <a:hlinkClick r:id="rId3"/>
              </a:rPr>
              <a:t>microcontroller</a:t>
            </a:r>
            <a:r>
              <a:rPr lang="en-US" sz="1200" b="1" i="0" u="none" strike="noStrike" kern="1200" dirty="0">
                <a:solidFill>
                  <a:schemeClr val="tx1"/>
                </a:solidFill>
                <a:effectLst/>
                <a:latin typeface="+mn-lt"/>
                <a:ea typeface="+mn-ea"/>
                <a:cs typeface="+mn-cs"/>
              </a:rPr>
              <a:t>:</a:t>
            </a:r>
            <a:endParaRPr lang="en-US" sz="1200" b="1"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term microprocessor and </a:t>
            </a:r>
            <a:r>
              <a:rPr lang="en-US" sz="1200" b="0" i="1" u="none" strike="noStrike" kern="1200" dirty="0">
                <a:solidFill>
                  <a:schemeClr val="tx1"/>
                </a:solidFill>
                <a:effectLst/>
                <a:latin typeface="+mn-lt"/>
                <a:ea typeface="+mn-ea"/>
                <a:cs typeface="+mn-cs"/>
                <a:hlinkClick r:id="rId3"/>
              </a:rPr>
              <a:t>microcontroller</a:t>
            </a:r>
            <a:r>
              <a:rPr lang="en-US" sz="1200" b="0" i="0" kern="1200" dirty="0">
                <a:solidFill>
                  <a:schemeClr val="tx1"/>
                </a:solidFill>
                <a:effectLst/>
                <a:latin typeface="+mn-lt"/>
                <a:ea typeface="+mn-ea"/>
                <a:cs typeface="+mn-cs"/>
              </a:rPr>
              <a:t> have always been confused with each other. Both of them have been designed for real time application. They share many common features and at the same time they have significant differences. Both the IC’s i.e., the microprocessor and microcontroller cannot be distinguished by looking at them.  They are available in different version starting from 6 pin to as high as 80 to 100 pins or even higher depending on the features.</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 </a:t>
            </a:r>
            <a:br>
              <a:rPr lang="en-US" sz="1200" b="0" i="0" kern="1200" dirty="0">
                <a:solidFill>
                  <a:schemeClr val="tx1"/>
                </a:solidFill>
                <a:effectLst/>
                <a:latin typeface="+mn-lt"/>
                <a:ea typeface="+mn-ea"/>
                <a:cs typeface="+mn-cs"/>
              </a:rPr>
            </a:br>
            <a:r>
              <a:rPr lang="en-US" sz="1200" b="0" i="1" u="none" strike="noStrike" kern="1200" dirty="0">
                <a:solidFill>
                  <a:schemeClr val="tx1"/>
                </a:solidFill>
                <a:effectLst/>
                <a:latin typeface="+mn-lt"/>
                <a:ea typeface="+mn-ea"/>
                <a:cs typeface="+mn-cs"/>
              </a:rPr>
              <a:t>Difference between microprocessor and microcontroller</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Microprocessor is an IC which has only the CPU inside them i.e. only the processing powers such as Intel’s Pentium 1,2,3,4, core 2 duo, i3, i5 etc. These microprocessors don’t have RAM, ROM, and other peripheral on the chip. A system designer has to add them externally to make them functional. Application of microprocessor includes Desktop PC’s, Laptops, notepads etc.</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But this is not the case with Microcontrollers. Microcontroller has a CPU, in addition with a fixed amount of RAM, ROM and other peripherals all embedded on a single chip. At times it is also termed as a mini computer or a computer on a single chip. Today different manufacturers produce microcontrollers with a wide range of features available in different versions. Some manufacturers are ATMEL, Microchip, TI, Freescale, Philips, Motorola etc.  </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 </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Microcontrollers are designed to perform specific tasks. Specific means applications where the relationship of input and output is defined. Depending on the input, some processing needs to be done and output is delivered. For example, keyboards, mouse, washing machine, digicam, </a:t>
            </a:r>
            <a:r>
              <a:rPr lang="en-US" sz="1200" b="0" i="0" kern="1200" dirty="0" err="1">
                <a:solidFill>
                  <a:schemeClr val="tx1"/>
                </a:solidFill>
                <a:effectLst/>
                <a:latin typeface="+mn-lt"/>
                <a:ea typeface="+mn-ea"/>
                <a:cs typeface="+mn-cs"/>
              </a:rPr>
              <a:t>pendrive</a:t>
            </a:r>
            <a:r>
              <a:rPr lang="en-US" sz="1200" b="0" i="0" kern="1200" dirty="0">
                <a:solidFill>
                  <a:schemeClr val="tx1"/>
                </a:solidFill>
                <a:effectLst/>
                <a:latin typeface="+mn-lt"/>
                <a:ea typeface="+mn-ea"/>
                <a:cs typeface="+mn-cs"/>
              </a:rPr>
              <a:t>, remote, microwave, cars, bikes, etc. Since the applications are very specific, they need small resources like RAM, ROM, I/O ports </a:t>
            </a:r>
            <a:r>
              <a:rPr lang="en-US" sz="1200" b="0" i="0" kern="1200" dirty="0" err="1">
                <a:solidFill>
                  <a:schemeClr val="tx1"/>
                </a:solidFill>
                <a:effectLst/>
                <a:latin typeface="+mn-lt"/>
                <a:ea typeface="+mn-ea"/>
                <a:cs typeface="+mn-cs"/>
              </a:rPr>
              <a:t>etc</a:t>
            </a:r>
            <a:r>
              <a:rPr lang="en-US" sz="1200" b="0" i="0" kern="1200" dirty="0">
                <a:solidFill>
                  <a:schemeClr val="tx1"/>
                </a:solidFill>
                <a:effectLst/>
                <a:latin typeface="+mn-lt"/>
                <a:ea typeface="+mn-ea"/>
                <a:cs typeface="+mn-cs"/>
              </a:rPr>
              <a:t> and hence can be embedded on a single chip. This in turn reduces the size and the cost. </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 </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Microprocessor find applications where tasks are unspecific like developing software, games, websites, photo editing, creating documents etc. In such cases the relationship between input and output is not defined. They need high amount of resources like RAM, ROM, I/O ports etc.  </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The clock speed of the Microprocessor is quite high as compared to the microcontroller. Whereas the microcontrollers operate from a few MHz to 30 to 50 MHz, today’s microprocessor operate above 1GHz as they perform complex tasks. Read more about </a:t>
            </a:r>
            <a:r>
              <a:rPr lang="en-US" sz="1200" b="0" i="1" u="none" strike="noStrike" kern="1200" dirty="0">
                <a:solidFill>
                  <a:schemeClr val="tx1"/>
                </a:solidFill>
                <a:effectLst/>
                <a:latin typeface="+mn-lt"/>
                <a:ea typeface="+mn-ea"/>
                <a:cs typeface="+mn-cs"/>
                <a:hlinkClick r:id="rId3"/>
              </a:rPr>
              <a:t>what is microcontroller.</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 </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Comparing microcontroller and microprocessor in terms of cost is not justified. Undoubtedly a microcontroller is far cheaper than a microprocessor. However microcontroller cannot be used in place of microprocessor and using a microprocessor is not advised in place of a microcontroller as it makes the application quite costly. Microprocessor cannot be used stand alone. They need other peripherals like RAM, ROM, buffer, I/O ports </a:t>
            </a:r>
            <a:r>
              <a:rPr lang="en-US" sz="1200" b="0" i="0" kern="1200" dirty="0" err="1">
                <a:solidFill>
                  <a:schemeClr val="tx1"/>
                </a:solidFill>
                <a:effectLst/>
                <a:latin typeface="+mn-lt"/>
                <a:ea typeface="+mn-ea"/>
                <a:cs typeface="+mn-cs"/>
              </a:rPr>
              <a:t>etc</a:t>
            </a:r>
            <a:r>
              <a:rPr lang="en-US" sz="1200" b="0" i="0" kern="1200" dirty="0">
                <a:solidFill>
                  <a:schemeClr val="tx1"/>
                </a:solidFill>
                <a:effectLst/>
                <a:latin typeface="+mn-lt"/>
                <a:ea typeface="+mn-ea"/>
                <a:cs typeface="+mn-cs"/>
              </a:rPr>
              <a:t> and hence a system designed around a microprocessor is quite costly.</a:t>
            </a:r>
            <a:br>
              <a:rPr lang="en-US" sz="1200" b="0" i="0" kern="1200" dirty="0">
                <a:solidFill>
                  <a:schemeClr val="tx1"/>
                </a:solidFill>
                <a:effectLst/>
                <a:latin typeface="+mn-lt"/>
                <a:ea typeface="+mn-ea"/>
                <a:cs typeface="+mn-cs"/>
              </a:rPr>
            </a:br>
            <a:endParaRPr lang="en-US" dirty="0"/>
          </a:p>
        </p:txBody>
      </p:sp>
      <p:sp>
        <p:nvSpPr>
          <p:cNvPr id="4" name="Slide Number Placeholder 3"/>
          <p:cNvSpPr>
            <a:spLocks noGrp="1"/>
          </p:cNvSpPr>
          <p:nvPr>
            <p:ph type="sldNum" sz="quarter" idx="10"/>
          </p:nvPr>
        </p:nvSpPr>
        <p:spPr/>
        <p:txBody>
          <a:bodyPr/>
          <a:lstStyle/>
          <a:p>
            <a:fld id="{3973F87D-E088-4C49-9C96-AD1022634A04}" type="slidenum">
              <a:rPr lang="en-US" smtClean="0"/>
              <a:t>11</a:t>
            </a:fld>
            <a:endParaRPr lang="en-US"/>
          </a:p>
        </p:txBody>
      </p:sp>
    </p:spTree>
    <p:extLst>
      <p:ext uri="{BB962C8B-B14F-4D97-AF65-F5344CB8AC3E}">
        <p14:creationId xmlns:p14="http://schemas.microsoft.com/office/powerpoint/2010/main" val="16293008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Microprocessor and </a:t>
            </a:r>
            <a:r>
              <a:rPr lang="en-US" sz="1200" b="1" i="0" u="none" strike="noStrike" kern="1200" dirty="0">
                <a:solidFill>
                  <a:schemeClr val="tx1"/>
                </a:solidFill>
                <a:effectLst/>
                <a:latin typeface="+mn-lt"/>
                <a:ea typeface="+mn-ea"/>
                <a:cs typeface="+mn-cs"/>
                <a:hlinkClick r:id="rId3"/>
              </a:rPr>
              <a:t>microcontroller</a:t>
            </a:r>
            <a:r>
              <a:rPr lang="en-US" sz="1200" b="1" i="0" u="none" strike="noStrike" kern="1200" dirty="0">
                <a:solidFill>
                  <a:schemeClr val="tx1"/>
                </a:solidFill>
                <a:effectLst/>
                <a:latin typeface="+mn-lt"/>
                <a:ea typeface="+mn-ea"/>
                <a:cs typeface="+mn-cs"/>
              </a:rPr>
              <a:t>:</a:t>
            </a:r>
            <a:endParaRPr lang="en-US" sz="1200" b="1"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term microprocessor and </a:t>
            </a:r>
            <a:r>
              <a:rPr lang="en-US" sz="1200" b="0" i="1" u="none" strike="noStrike" kern="1200" dirty="0">
                <a:solidFill>
                  <a:schemeClr val="tx1"/>
                </a:solidFill>
                <a:effectLst/>
                <a:latin typeface="+mn-lt"/>
                <a:ea typeface="+mn-ea"/>
                <a:cs typeface="+mn-cs"/>
                <a:hlinkClick r:id="rId3"/>
              </a:rPr>
              <a:t>microcontroller</a:t>
            </a:r>
            <a:r>
              <a:rPr lang="en-US" sz="1200" b="0" i="0" kern="1200" dirty="0">
                <a:solidFill>
                  <a:schemeClr val="tx1"/>
                </a:solidFill>
                <a:effectLst/>
                <a:latin typeface="+mn-lt"/>
                <a:ea typeface="+mn-ea"/>
                <a:cs typeface="+mn-cs"/>
              </a:rPr>
              <a:t> have always been confused with each other. Both of them have been designed for real time application. They share many common features and at the same time they have significant differences. Both the IC’s i.e., the microprocessor and microcontroller cannot be distinguished by looking at them.  They are available in different version starting from 6 pin to as high as 80 to 100 pins or even higher depending on the features.</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 </a:t>
            </a:r>
            <a:br>
              <a:rPr lang="en-US" sz="1200" b="0" i="0" kern="1200" dirty="0">
                <a:solidFill>
                  <a:schemeClr val="tx1"/>
                </a:solidFill>
                <a:effectLst/>
                <a:latin typeface="+mn-lt"/>
                <a:ea typeface="+mn-ea"/>
                <a:cs typeface="+mn-cs"/>
              </a:rPr>
            </a:br>
            <a:r>
              <a:rPr lang="en-US" sz="1200" b="0" i="1" u="none" strike="noStrike" kern="1200" dirty="0">
                <a:solidFill>
                  <a:schemeClr val="tx1"/>
                </a:solidFill>
                <a:effectLst/>
                <a:latin typeface="+mn-lt"/>
                <a:ea typeface="+mn-ea"/>
                <a:cs typeface="+mn-cs"/>
              </a:rPr>
              <a:t>Difference between microprocessor and microcontroller</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Microprocessor is an IC which has only the CPU inside them i.e. only the processing powers such as Intel’s Pentium 1,2,3,4, core 2 duo, i3, i5 etc. These microprocessors don’t have RAM, ROM, and other peripheral on the chip. A system designer has to add them externally to make them functional. Application of microprocessor includes Desktop PC’s, Laptops, notepads etc.</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But this is not the case with Microcontrollers. Microcontroller has a CPU, in addition with a fixed amount of RAM, ROM and other peripherals all embedded on a single chip. At times it is also termed as a mini computer or a computer on a single chip. Today different manufacturers produce microcontrollers with a wide range of features available in different versions. Some manufacturers are ATMEL, Microchip, TI, Freescale, Philips, Motorola etc.  </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 </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Microcontrollers are designed to perform specific tasks. Specific means applications where the relationship of input and output is defined. Depending on the input, some processing needs to be done and output is delivered. For example, keyboards, mouse, washing machine, </a:t>
            </a:r>
            <a:r>
              <a:rPr lang="en-US" sz="1200" b="0" i="0" kern="1200" dirty="0" err="1">
                <a:solidFill>
                  <a:schemeClr val="tx1"/>
                </a:solidFill>
                <a:effectLst/>
                <a:latin typeface="+mn-lt"/>
                <a:ea typeface="+mn-ea"/>
                <a:cs typeface="+mn-cs"/>
              </a:rPr>
              <a:t>digicam</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pendrive</a:t>
            </a:r>
            <a:r>
              <a:rPr lang="en-US" sz="1200" b="0" i="0" kern="1200" dirty="0">
                <a:solidFill>
                  <a:schemeClr val="tx1"/>
                </a:solidFill>
                <a:effectLst/>
                <a:latin typeface="+mn-lt"/>
                <a:ea typeface="+mn-ea"/>
                <a:cs typeface="+mn-cs"/>
              </a:rPr>
              <a:t>, remote, microwave, cars, bikes, telephone, mobiles, watches, etc. Since the applications are very specific, they need small resources like RAM, ROM, I/O ports </a:t>
            </a:r>
            <a:r>
              <a:rPr lang="en-US" sz="1200" b="0" i="0" kern="1200" dirty="0" err="1">
                <a:solidFill>
                  <a:schemeClr val="tx1"/>
                </a:solidFill>
                <a:effectLst/>
                <a:latin typeface="+mn-lt"/>
                <a:ea typeface="+mn-ea"/>
                <a:cs typeface="+mn-cs"/>
              </a:rPr>
              <a:t>etc</a:t>
            </a:r>
            <a:r>
              <a:rPr lang="en-US" sz="1200" b="0" i="0" kern="1200" dirty="0">
                <a:solidFill>
                  <a:schemeClr val="tx1"/>
                </a:solidFill>
                <a:effectLst/>
                <a:latin typeface="+mn-lt"/>
                <a:ea typeface="+mn-ea"/>
                <a:cs typeface="+mn-cs"/>
              </a:rPr>
              <a:t> and hence can be embedded on a single chip. This in turn reduces the size and the cost. </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 </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Microprocessor find applications where tasks are unspecific like developing software, games, websites, photo editing, creating documents etc. In such cases the relationship between input and output is not defined. They need high amount of resources like RAM, ROM, I/O ports etc.  </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The clock speed of the Microprocessor is quite high as compared to the microcontroller. Whereas the microcontrollers operate from a few MHz to 30 to 50 MHz, today’s microprocessor operate above 1GHz as they perform complex tasks. Read more about </a:t>
            </a:r>
            <a:r>
              <a:rPr lang="en-US" sz="1200" b="0" i="1" u="none" strike="noStrike" kern="1200" dirty="0">
                <a:solidFill>
                  <a:schemeClr val="tx1"/>
                </a:solidFill>
                <a:effectLst/>
                <a:latin typeface="+mn-lt"/>
                <a:ea typeface="+mn-ea"/>
                <a:cs typeface="+mn-cs"/>
                <a:hlinkClick r:id="rId3"/>
              </a:rPr>
              <a:t>what is microcontroller.</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 </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Comparing microcontroller and microprocessor in terms of cost is not justified. Undoubtedly a microcontroller is far cheaper than a microprocessor. However microcontroller cannot be used in place of microprocessor and using a microprocessor is not advised in place of a microcontroller as it makes the application quite costly. Microprocessor cannot be used stand alone. They need other peripherals like RAM, ROM, buffer, I/O ports </a:t>
            </a:r>
            <a:r>
              <a:rPr lang="en-US" sz="1200" b="0" i="0" kern="1200" dirty="0" err="1">
                <a:solidFill>
                  <a:schemeClr val="tx1"/>
                </a:solidFill>
                <a:effectLst/>
                <a:latin typeface="+mn-lt"/>
                <a:ea typeface="+mn-ea"/>
                <a:cs typeface="+mn-cs"/>
              </a:rPr>
              <a:t>etc</a:t>
            </a:r>
            <a:r>
              <a:rPr lang="en-US" sz="1200" b="0" i="0" kern="1200" dirty="0">
                <a:solidFill>
                  <a:schemeClr val="tx1"/>
                </a:solidFill>
                <a:effectLst/>
                <a:latin typeface="+mn-lt"/>
                <a:ea typeface="+mn-ea"/>
                <a:cs typeface="+mn-cs"/>
              </a:rPr>
              <a:t> and hence a system designed around a microprocessor is quite costly.</a:t>
            </a:r>
            <a:br>
              <a:rPr lang="en-US" sz="1200" b="0" i="0" kern="1200" dirty="0">
                <a:solidFill>
                  <a:schemeClr val="tx1"/>
                </a:solidFill>
                <a:effectLst/>
                <a:latin typeface="+mn-lt"/>
                <a:ea typeface="+mn-ea"/>
                <a:cs typeface="+mn-cs"/>
              </a:rPr>
            </a:br>
            <a:endParaRPr lang="en-US" dirty="0"/>
          </a:p>
        </p:txBody>
      </p:sp>
      <p:sp>
        <p:nvSpPr>
          <p:cNvPr id="4" name="Slide Number Placeholder 3"/>
          <p:cNvSpPr>
            <a:spLocks noGrp="1"/>
          </p:cNvSpPr>
          <p:nvPr>
            <p:ph type="sldNum" sz="quarter" idx="10"/>
          </p:nvPr>
        </p:nvSpPr>
        <p:spPr/>
        <p:txBody>
          <a:bodyPr/>
          <a:lstStyle/>
          <a:p>
            <a:fld id="{3973F87D-E088-4C49-9C96-AD1022634A04}" type="slidenum">
              <a:rPr lang="en-US" smtClean="0"/>
              <a:t>12</a:t>
            </a:fld>
            <a:endParaRPr lang="en-US"/>
          </a:p>
        </p:txBody>
      </p:sp>
    </p:spTree>
    <p:extLst>
      <p:ext uri="{BB962C8B-B14F-4D97-AF65-F5344CB8AC3E}">
        <p14:creationId xmlns:p14="http://schemas.microsoft.com/office/powerpoint/2010/main" val="21076864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W1-Monday,21</a:t>
            </a:r>
          </a:p>
        </p:txBody>
      </p:sp>
      <p:sp>
        <p:nvSpPr>
          <p:cNvPr id="4" name="Slide Number Placeholder 3"/>
          <p:cNvSpPr>
            <a:spLocks noGrp="1"/>
          </p:cNvSpPr>
          <p:nvPr>
            <p:ph type="sldNum" sz="quarter" idx="10"/>
          </p:nvPr>
        </p:nvSpPr>
        <p:spPr/>
        <p:txBody>
          <a:bodyPr/>
          <a:lstStyle/>
          <a:p>
            <a:fld id="{3973F87D-E088-4C49-9C96-AD1022634A04}" type="slidenum">
              <a:rPr lang="en-US" smtClean="0"/>
              <a:t>15</a:t>
            </a:fld>
            <a:endParaRPr lang="en-US"/>
          </a:p>
        </p:txBody>
      </p:sp>
    </p:spTree>
    <p:extLst>
      <p:ext uri="{BB962C8B-B14F-4D97-AF65-F5344CB8AC3E}">
        <p14:creationId xmlns:p14="http://schemas.microsoft.com/office/powerpoint/2010/main" val="2180638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973F87D-E088-4C49-9C96-AD1022634A04}" type="slidenum">
              <a:rPr lang="en-US" smtClean="0"/>
              <a:t>22</a:t>
            </a:fld>
            <a:endParaRPr lang="en-US"/>
          </a:p>
        </p:txBody>
      </p:sp>
    </p:spTree>
    <p:extLst>
      <p:ext uri="{BB962C8B-B14F-4D97-AF65-F5344CB8AC3E}">
        <p14:creationId xmlns:p14="http://schemas.microsoft.com/office/powerpoint/2010/main" val="33918628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21F91B7-F0B6-1D44-939D-21966BF72535}" type="datetimeFigureOut">
              <a:rPr lang="en-US" smtClean="0"/>
              <a:t>1/10/22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5F7E7C-0370-0947-BF7A-78A4B49FB1FE}"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62432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21F91B7-F0B6-1D44-939D-21966BF72535}" type="datetimeFigureOut">
              <a:rPr lang="en-US" smtClean="0"/>
              <a:t>1/10/22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5F7E7C-0370-0947-BF7A-78A4B49FB1FE}" type="slidenum">
              <a:rPr lang="en-US" smtClean="0"/>
              <a:t>‹#›</a:t>
            </a:fld>
            <a:endParaRPr lang="en-US"/>
          </a:p>
        </p:txBody>
      </p:sp>
    </p:spTree>
    <p:extLst>
      <p:ext uri="{BB962C8B-B14F-4D97-AF65-F5344CB8AC3E}">
        <p14:creationId xmlns:p14="http://schemas.microsoft.com/office/powerpoint/2010/main" val="13719074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21F91B7-F0B6-1D44-939D-21966BF72535}" type="datetimeFigureOut">
              <a:rPr lang="en-US" smtClean="0"/>
              <a:t>1/10/22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5F7E7C-0370-0947-BF7A-78A4B49FB1FE}" type="slidenum">
              <a:rPr lang="en-US" smtClean="0"/>
              <a:t>‹#›</a:t>
            </a:fld>
            <a:endParaRPr lang="en-US"/>
          </a:p>
        </p:txBody>
      </p:sp>
    </p:spTree>
    <p:extLst>
      <p:ext uri="{BB962C8B-B14F-4D97-AF65-F5344CB8AC3E}">
        <p14:creationId xmlns:p14="http://schemas.microsoft.com/office/powerpoint/2010/main" val="1159724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21F91B7-F0B6-1D44-939D-21966BF72535}" type="datetimeFigureOut">
              <a:rPr lang="en-US" smtClean="0"/>
              <a:t>1/10/22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5F7E7C-0370-0947-BF7A-78A4B49FB1FE}" type="slidenum">
              <a:rPr lang="en-US" smtClean="0"/>
              <a:t>‹#›</a:t>
            </a:fld>
            <a:endParaRPr lang="en-US"/>
          </a:p>
        </p:txBody>
      </p:sp>
    </p:spTree>
    <p:extLst>
      <p:ext uri="{BB962C8B-B14F-4D97-AF65-F5344CB8AC3E}">
        <p14:creationId xmlns:p14="http://schemas.microsoft.com/office/powerpoint/2010/main" val="11280399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21F91B7-F0B6-1D44-939D-21966BF72535}" type="datetimeFigureOut">
              <a:rPr lang="en-US" smtClean="0"/>
              <a:t>1/10/22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5F7E7C-0370-0947-BF7A-78A4B49FB1FE}"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23081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21F91B7-F0B6-1D44-939D-21966BF72535}" type="datetimeFigureOut">
              <a:rPr lang="en-US" smtClean="0"/>
              <a:t>1/10/22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55F7E7C-0370-0947-BF7A-78A4B49FB1FE}" type="slidenum">
              <a:rPr lang="en-US" smtClean="0"/>
              <a:t>‹#›</a:t>
            </a:fld>
            <a:endParaRPr lang="en-US"/>
          </a:p>
        </p:txBody>
      </p:sp>
    </p:spTree>
    <p:extLst>
      <p:ext uri="{BB962C8B-B14F-4D97-AF65-F5344CB8AC3E}">
        <p14:creationId xmlns:p14="http://schemas.microsoft.com/office/powerpoint/2010/main" val="19461817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21F91B7-F0B6-1D44-939D-21966BF72535}" type="datetimeFigureOut">
              <a:rPr lang="en-US" smtClean="0"/>
              <a:t>1/10/22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55F7E7C-0370-0947-BF7A-78A4B49FB1FE}" type="slidenum">
              <a:rPr lang="en-US" smtClean="0"/>
              <a:t>‹#›</a:t>
            </a:fld>
            <a:endParaRPr lang="en-US"/>
          </a:p>
        </p:txBody>
      </p:sp>
    </p:spTree>
    <p:extLst>
      <p:ext uri="{BB962C8B-B14F-4D97-AF65-F5344CB8AC3E}">
        <p14:creationId xmlns:p14="http://schemas.microsoft.com/office/powerpoint/2010/main" val="11527237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21F91B7-F0B6-1D44-939D-21966BF72535}" type="datetimeFigureOut">
              <a:rPr lang="en-US" smtClean="0"/>
              <a:t>1/10/22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55F7E7C-0370-0947-BF7A-78A4B49FB1FE}" type="slidenum">
              <a:rPr lang="en-US" smtClean="0"/>
              <a:t>‹#›</a:t>
            </a:fld>
            <a:endParaRPr lang="en-US"/>
          </a:p>
        </p:txBody>
      </p:sp>
    </p:spTree>
    <p:extLst>
      <p:ext uri="{BB962C8B-B14F-4D97-AF65-F5344CB8AC3E}">
        <p14:creationId xmlns:p14="http://schemas.microsoft.com/office/powerpoint/2010/main" val="13785236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621F91B7-F0B6-1D44-939D-21966BF72535}" type="datetimeFigureOut">
              <a:rPr lang="en-US" smtClean="0"/>
              <a:t>1/10/22</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755F7E7C-0370-0947-BF7A-78A4B49FB1FE}" type="slidenum">
              <a:rPr lang="en-US" smtClean="0"/>
              <a:t>‹#›</a:t>
            </a:fld>
            <a:endParaRPr lang="en-US"/>
          </a:p>
        </p:txBody>
      </p:sp>
    </p:spTree>
    <p:extLst>
      <p:ext uri="{BB962C8B-B14F-4D97-AF65-F5344CB8AC3E}">
        <p14:creationId xmlns:p14="http://schemas.microsoft.com/office/powerpoint/2010/main" val="17933176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621F91B7-F0B6-1D44-939D-21966BF72535}" type="datetimeFigureOut">
              <a:rPr lang="en-US" smtClean="0"/>
              <a:t>1/10/22</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755F7E7C-0370-0947-BF7A-78A4B49FB1FE}" type="slidenum">
              <a:rPr lang="en-US" smtClean="0"/>
              <a:t>‹#›</a:t>
            </a:fld>
            <a:endParaRPr lang="en-US"/>
          </a:p>
        </p:txBody>
      </p:sp>
    </p:spTree>
    <p:extLst>
      <p:ext uri="{BB962C8B-B14F-4D97-AF65-F5344CB8AC3E}">
        <p14:creationId xmlns:p14="http://schemas.microsoft.com/office/powerpoint/2010/main" val="3572453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21F91B7-F0B6-1D44-939D-21966BF72535}" type="datetimeFigureOut">
              <a:rPr lang="en-US" smtClean="0"/>
              <a:t>1/10/22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55F7E7C-0370-0947-BF7A-78A4B49FB1FE}" type="slidenum">
              <a:rPr lang="en-US" smtClean="0"/>
              <a:t>‹#›</a:t>
            </a:fld>
            <a:endParaRPr lang="en-US"/>
          </a:p>
        </p:txBody>
      </p:sp>
    </p:spTree>
    <p:extLst>
      <p:ext uri="{BB962C8B-B14F-4D97-AF65-F5344CB8AC3E}">
        <p14:creationId xmlns:p14="http://schemas.microsoft.com/office/powerpoint/2010/main" val="20050981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621F91B7-F0B6-1D44-939D-21966BF72535}" type="datetimeFigureOut">
              <a:rPr lang="en-US" smtClean="0"/>
              <a:t>1/10/22</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755F7E7C-0370-0947-BF7A-78A4B49FB1FE}"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902325"/>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0.tiff"/></Relationships>
</file>

<file path=ppt/slides/_rels/slide11.xml.rels><?xml version="1.0" encoding="UTF-8" standalone="yes"?>
<Relationships xmlns="http://schemas.openxmlformats.org/package/2006/relationships"><Relationship Id="rId8" Type="http://schemas.openxmlformats.org/officeDocument/2006/relationships/image" Target="../media/image26.tiff"/><Relationship Id="rId3" Type="http://schemas.openxmlformats.org/officeDocument/2006/relationships/image" Target="../media/image21.tiff"/><Relationship Id="rId7" Type="http://schemas.openxmlformats.org/officeDocument/2006/relationships/image" Target="../media/image25.tiff"/><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4.tiff"/><Relationship Id="rId5" Type="http://schemas.openxmlformats.org/officeDocument/2006/relationships/image" Target="../media/image23.tiff"/><Relationship Id="rId4" Type="http://schemas.openxmlformats.org/officeDocument/2006/relationships/image" Target="../media/image22.tiff"/><Relationship Id="rId9" Type="http://schemas.openxmlformats.org/officeDocument/2006/relationships/image" Target="../media/image27.tiff"/></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customXml" Target="../ink/ink3.xml"/><Relationship Id="rId13" Type="http://schemas.openxmlformats.org/officeDocument/2006/relationships/image" Target="../media/image36.png"/><Relationship Id="rId3" Type="http://schemas.openxmlformats.org/officeDocument/2006/relationships/image" Target="../media/image26.tiff"/><Relationship Id="rId7" Type="http://schemas.openxmlformats.org/officeDocument/2006/relationships/image" Target="../media/image33.png"/><Relationship Id="rId12" Type="http://schemas.openxmlformats.org/officeDocument/2006/relationships/customXml" Target="../ink/ink5.xml"/><Relationship Id="rId2" Type="http://schemas.openxmlformats.org/officeDocument/2006/relationships/image" Target="../media/image31.tiff"/><Relationship Id="rId1" Type="http://schemas.openxmlformats.org/officeDocument/2006/relationships/slideLayout" Target="../slideLayouts/slideLayout2.xml"/><Relationship Id="rId6" Type="http://schemas.openxmlformats.org/officeDocument/2006/relationships/customXml" Target="../ink/ink2.xml"/><Relationship Id="rId11" Type="http://schemas.openxmlformats.org/officeDocument/2006/relationships/image" Target="../media/image35.png"/><Relationship Id="rId5" Type="http://schemas.openxmlformats.org/officeDocument/2006/relationships/image" Target="../media/image32.png"/><Relationship Id="rId15" Type="http://schemas.openxmlformats.org/officeDocument/2006/relationships/image" Target="../media/image37.png"/><Relationship Id="rId10" Type="http://schemas.openxmlformats.org/officeDocument/2006/relationships/customXml" Target="../ink/ink4.xml"/><Relationship Id="rId4" Type="http://schemas.openxmlformats.org/officeDocument/2006/relationships/customXml" Target="../ink/ink1.xml"/><Relationship Id="rId9" Type="http://schemas.openxmlformats.org/officeDocument/2006/relationships/image" Target="../media/image34.png"/><Relationship Id="rId14" Type="http://schemas.openxmlformats.org/officeDocument/2006/relationships/customXml" Target="../ink/ink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18.tiff"/><Relationship Id="rId3" Type="http://schemas.openxmlformats.org/officeDocument/2006/relationships/image" Target="../media/image13.tiff"/><Relationship Id="rId7" Type="http://schemas.openxmlformats.org/officeDocument/2006/relationships/image" Target="../media/image17.tiff"/><Relationship Id="rId2" Type="http://schemas.openxmlformats.org/officeDocument/2006/relationships/image" Target="../media/image12.tiff"/><Relationship Id="rId1" Type="http://schemas.openxmlformats.org/officeDocument/2006/relationships/slideLayout" Target="../slideLayouts/slideLayout2.xml"/><Relationship Id="rId6" Type="http://schemas.openxmlformats.org/officeDocument/2006/relationships/image" Target="../media/image16.tiff"/><Relationship Id="rId5" Type="http://schemas.openxmlformats.org/officeDocument/2006/relationships/image" Target="../media/image15.tiff"/><Relationship Id="rId4" Type="http://schemas.openxmlformats.org/officeDocument/2006/relationships/image" Target="../media/image14.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ctrTitle"/>
          </p:nvPr>
        </p:nvSpPr>
        <p:spPr>
          <a:xfrm>
            <a:off x="702365" y="2895600"/>
            <a:ext cx="10986051" cy="1143000"/>
          </a:xfrm>
        </p:spPr>
        <p:txBody>
          <a:bodyPr>
            <a:normAutofit fontScale="90000"/>
          </a:bodyPr>
          <a:lstStyle/>
          <a:p>
            <a:pPr eaLnBrk="1" hangingPunct="1"/>
            <a:r>
              <a:rPr lang="en-US" altLang="en-US" dirty="0"/>
              <a:t>CSC 3210</a:t>
            </a:r>
            <a:br>
              <a:rPr lang="en-US" altLang="en-US" dirty="0"/>
            </a:br>
            <a:r>
              <a:rPr lang="en-US" altLang="en-US" u="sng" dirty="0">
                <a:solidFill>
                  <a:srgbClr val="C00000"/>
                </a:solidFill>
              </a:rPr>
              <a:t>Computer</a:t>
            </a:r>
            <a:r>
              <a:rPr lang="en-US" altLang="en-US" dirty="0">
                <a:solidFill>
                  <a:srgbClr val="C00000"/>
                </a:solidFill>
              </a:rPr>
              <a:t> </a:t>
            </a:r>
            <a:r>
              <a:rPr lang="en-US" altLang="en-US" u="sng" dirty="0">
                <a:solidFill>
                  <a:srgbClr val="00B050"/>
                </a:solidFill>
              </a:rPr>
              <a:t>Organization</a:t>
            </a:r>
            <a:r>
              <a:rPr lang="en-US" altLang="en-US" dirty="0"/>
              <a:t> and </a:t>
            </a:r>
            <a:r>
              <a:rPr lang="en-US" altLang="en-US" u="sng" dirty="0">
                <a:solidFill>
                  <a:srgbClr val="FFC000"/>
                </a:solidFill>
              </a:rPr>
              <a:t>Programming</a:t>
            </a:r>
          </a:p>
        </p:txBody>
      </p:sp>
      <p:sp>
        <p:nvSpPr>
          <p:cNvPr id="8195" name="Rectangle 3"/>
          <p:cNvSpPr>
            <a:spLocks noGrp="1" noChangeArrowheads="1"/>
          </p:cNvSpPr>
          <p:nvPr>
            <p:ph type="subTitle" idx="1"/>
          </p:nvPr>
        </p:nvSpPr>
        <p:spPr>
          <a:xfrm>
            <a:off x="2908852" y="4515679"/>
            <a:ext cx="6400800" cy="1752600"/>
          </a:xfrm>
        </p:spPr>
        <p:txBody>
          <a:bodyPr>
            <a:normAutofit fontScale="92500" lnSpcReduction="20000"/>
          </a:bodyPr>
          <a:lstStyle/>
          <a:p>
            <a:pPr eaLnBrk="1" hangingPunct="1"/>
            <a:r>
              <a:rPr lang="en-US" altLang="en-US" sz="2800" b="1" cap="none" dirty="0">
                <a:solidFill>
                  <a:schemeClr val="tx1"/>
                </a:solidFill>
              </a:rPr>
              <a:t>Class Big Picture</a:t>
            </a:r>
          </a:p>
          <a:p>
            <a:pPr eaLnBrk="1" hangingPunct="1"/>
            <a:r>
              <a:rPr lang="en-US" altLang="en-US" sz="2700" cap="none" dirty="0">
                <a:solidFill>
                  <a:schemeClr val="tx1"/>
                </a:solidFill>
              </a:rPr>
              <a:t>Dr. Zulkar Nine</a:t>
            </a:r>
          </a:p>
          <a:p>
            <a:pPr eaLnBrk="1" hangingPunct="1"/>
            <a:r>
              <a:rPr lang="en-US" altLang="en-US" cap="none" dirty="0"/>
              <a:t>Department of Computer Science</a:t>
            </a:r>
          </a:p>
          <a:p>
            <a:pPr eaLnBrk="1" hangingPunct="1"/>
            <a:r>
              <a:rPr lang="en-US" altLang="en-US" cap="none" dirty="0"/>
              <a:t>Georgia State University</a:t>
            </a:r>
          </a:p>
        </p:txBody>
      </p:sp>
    </p:spTree>
    <p:extLst>
      <p:ext uri="{BB962C8B-B14F-4D97-AF65-F5344CB8AC3E}">
        <p14:creationId xmlns:p14="http://schemas.microsoft.com/office/powerpoint/2010/main" val="8995365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b="1" dirty="0">
                <a:solidFill>
                  <a:srgbClr val="333333"/>
                </a:solidFill>
              </a:rPr>
              <a:t>Microprocessor vs. </a:t>
            </a:r>
            <a:r>
              <a:rPr lang="en-US" sz="4000" b="1" dirty="0"/>
              <a:t>Microcontroller</a:t>
            </a:r>
            <a:endParaRPr lang="en-US" sz="4000" dirty="0"/>
          </a:p>
        </p:txBody>
      </p:sp>
      <p:grpSp>
        <p:nvGrpSpPr>
          <p:cNvPr id="13" name="Group 12"/>
          <p:cNvGrpSpPr/>
          <p:nvPr/>
        </p:nvGrpSpPr>
        <p:grpSpPr>
          <a:xfrm>
            <a:off x="3521880" y="1914545"/>
            <a:ext cx="4854134" cy="3406963"/>
            <a:chOff x="3521880" y="2705968"/>
            <a:chExt cx="4381722" cy="3456587"/>
          </a:xfrm>
        </p:grpSpPr>
        <p:grpSp>
          <p:nvGrpSpPr>
            <p:cNvPr id="11" name="Group 10"/>
            <p:cNvGrpSpPr/>
            <p:nvPr/>
          </p:nvGrpSpPr>
          <p:grpSpPr>
            <a:xfrm>
              <a:off x="3521880" y="2705968"/>
              <a:ext cx="4357810" cy="1952147"/>
              <a:chOff x="2718802" y="2519797"/>
              <a:chExt cx="5355089" cy="2666799"/>
            </a:xfrm>
          </p:grpSpPr>
          <p:sp>
            <p:nvSpPr>
              <p:cNvPr id="7" name="Rectangle 6"/>
              <p:cNvSpPr/>
              <p:nvPr/>
            </p:nvSpPr>
            <p:spPr>
              <a:xfrm>
                <a:off x="2718802" y="2519797"/>
                <a:ext cx="1728037" cy="369332"/>
              </a:xfrm>
              <a:prstGeom prst="rect">
                <a:avLst/>
              </a:prstGeom>
            </p:spPr>
            <p:txBody>
              <a:bodyPr wrap="none">
                <a:spAutoFit/>
              </a:bodyPr>
              <a:lstStyle/>
              <a:p>
                <a:r>
                  <a:rPr lang="en-US" b="1" dirty="0">
                    <a:solidFill>
                      <a:srgbClr val="333333"/>
                    </a:solidFill>
                    <a:latin typeface="q_serif" charset="0"/>
                  </a:rPr>
                  <a:t>Microprocessor</a:t>
                </a:r>
                <a:endParaRPr lang="en-US" b="1" dirty="0"/>
              </a:p>
            </p:txBody>
          </p:sp>
          <p:sp>
            <p:nvSpPr>
              <p:cNvPr id="8" name="Rectangle 7"/>
              <p:cNvSpPr/>
              <p:nvPr/>
            </p:nvSpPr>
            <p:spPr>
              <a:xfrm>
                <a:off x="6239868" y="2519797"/>
                <a:ext cx="1673407" cy="369332"/>
              </a:xfrm>
              <a:prstGeom prst="rect">
                <a:avLst/>
              </a:prstGeom>
            </p:spPr>
            <p:txBody>
              <a:bodyPr wrap="none">
                <a:spAutoFit/>
              </a:bodyPr>
              <a:lstStyle/>
              <a:p>
                <a:r>
                  <a:rPr lang="en-US" b="1" dirty="0"/>
                  <a:t>Microcontroller</a:t>
                </a:r>
                <a:endParaRPr lang="en-US" dirty="0"/>
              </a:p>
            </p:txBody>
          </p:sp>
          <p:pic>
            <p:nvPicPr>
              <p:cNvPr id="9" name="Picture 8"/>
              <p:cNvPicPr>
                <a:picLocks noChangeAspect="1"/>
              </p:cNvPicPr>
              <p:nvPr/>
            </p:nvPicPr>
            <p:blipFill>
              <a:blip r:embed="rId3"/>
              <a:stretch>
                <a:fillRect/>
              </a:stretch>
            </p:blipFill>
            <p:spPr>
              <a:xfrm>
                <a:off x="2819469" y="2962986"/>
                <a:ext cx="5254422" cy="2223610"/>
              </a:xfrm>
              <a:prstGeom prst="rect">
                <a:avLst/>
              </a:prstGeom>
            </p:spPr>
          </p:pic>
        </p:grpSp>
        <p:pic>
          <p:nvPicPr>
            <p:cNvPr id="10" name="Picture 9"/>
            <p:cNvPicPr>
              <a:picLocks noChangeAspect="1"/>
            </p:cNvPicPr>
            <p:nvPr/>
          </p:nvPicPr>
          <p:blipFill>
            <a:blip r:embed="rId4"/>
            <a:stretch>
              <a:fillRect/>
            </a:stretch>
          </p:blipFill>
          <p:spPr>
            <a:xfrm>
              <a:off x="3700935" y="4862225"/>
              <a:ext cx="4202667" cy="1300330"/>
            </a:xfrm>
            <a:prstGeom prst="rect">
              <a:avLst/>
            </a:prstGeom>
          </p:spPr>
        </p:pic>
      </p:grpSp>
      <p:sp>
        <p:nvSpPr>
          <p:cNvPr id="12" name="Content Placeholder 2"/>
          <p:cNvSpPr>
            <a:spLocks noGrp="1"/>
          </p:cNvSpPr>
          <p:nvPr>
            <p:ph idx="1"/>
          </p:nvPr>
        </p:nvSpPr>
        <p:spPr>
          <a:xfrm>
            <a:off x="1581698" y="5506042"/>
            <a:ext cx="8441140" cy="890603"/>
          </a:xfrm>
        </p:spPr>
        <p:txBody>
          <a:bodyPr/>
          <a:lstStyle/>
          <a:p>
            <a:pPr marL="285750" lvl="1" indent="-285750">
              <a:buClr>
                <a:schemeClr val="accent3"/>
              </a:buClr>
              <a:buFont typeface="Arial" charset="0"/>
              <a:buChar char="•"/>
            </a:pPr>
            <a:r>
              <a:rPr lang="en-US" dirty="0"/>
              <a:t>Microprocessor – CPU &amp; various IO functions are packed as </a:t>
            </a:r>
            <a:r>
              <a:rPr lang="en-US" b="1" u="sng" dirty="0"/>
              <a:t>separate </a:t>
            </a:r>
            <a:r>
              <a:rPr lang="en-US" dirty="0"/>
              <a:t>ICs</a:t>
            </a:r>
          </a:p>
          <a:p>
            <a:pPr marL="285750" lvl="1" indent="-285750">
              <a:buClr>
                <a:schemeClr val="accent3"/>
              </a:buClr>
              <a:buFont typeface="Arial" charset="0"/>
              <a:buChar char="•"/>
            </a:pPr>
            <a:r>
              <a:rPr lang="en-US" dirty="0"/>
              <a:t>Microcontroller – Most IO functions are integrated into same package </a:t>
            </a:r>
            <a:r>
              <a:rPr lang="en-US" b="1" u="sng" dirty="0"/>
              <a:t>with</a:t>
            </a:r>
            <a:r>
              <a:rPr lang="en-US" dirty="0"/>
              <a:t> CPU</a:t>
            </a:r>
          </a:p>
          <a:p>
            <a:pPr marL="342900" lvl="1" indent="-342900">
              <a:buClr>
                <a:schemeClr val="bg2"/>
              </a:buClr>
              <a:buFont typeface="Wingdings" pitchFamily="2" charset="2"/>
              <a:buChar char="p"/>
            </a:pPr>
            <a:endParaRPr lang="en-US" dirty="0"/>
          </a:p>
          <a:p>
            <a:pPr>
              <a:buNone/>
            </a:pPr>
            <a:endParaRPr lang="en-GB" dirty="0"/>
          </a:p>
        </p:txBody>
      </p:sp>
    </p:spTree>
    <p:extLst>
      <p:ext uri="{BB962C8B-B14F-4D97-AF65-F5344CB8AC3E}">
        <p14:creationId xmlns:p14="http://schemas.microsoft.com/office/powerpoint/2010/main" val="8595390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b="1" dirty="0">
                <a:solidFill>
                  <a:srgbClr val="333333"/>
                </a:solidFill>
              </a:rPr>
              <a:t>Microprocessor vs. </a:t>
            </a:r>
            <a:r>
              <a:rPr lang="en-US" sz="4000" b="1" dirty="0"/>
              <a:t>Microcontroller</a:t>
            </a:r>
            <a:endParaRPr lang="en-US" sz="4000" dirty="0"/>
          </a:p>
        </p:txBody>
      </p:sp>
      <p:sp>
        <p:nvSpPr>
          <p:cNvPr id="7" name="Rectangle 6"/>
          <p:cNvSpPr/>
          <p:nvPr/>
        </p:nvSpPr>
        <p:spPr>
          <a:xfrm>
            <a:off x="7930561" y="1824977"/>
            <a:ext cx="1728037" cy="369332"/>
          </a:xfrm>
          <a:prstGeom prst="rect">
            <a:avLst/>
          </a:prstGeom>
        </p:spPr>
        <p:txBody>
          <a:bodyPr wrap="none">
            <a:spAutoFit/>
          </a:bodyPr>
          <a:lstStyle/>
          <a:p>
            <a:r>
              <a:rPr lang="en-US" b="1" dirty="0">
                <a:solidFill>
                  <a:srgbClr val="333333"/>
                </a:solidFill>
              </a:rPr>
              <a:t>Microprocessor</a:t>
            </a:r>
            <a:endParaRPr lang="en-US" b="1" dirty="0"/>
          </a:p>
        </p:txBody>
      </p:sp>
      <p:sp>
        <p:nvSpPr>
          <p:cNvPr id="8" name="Rectangle 7"/>
          <p:cNvSpPr/>
          <p:nvPr/>
        </p:nvSpPr>
        <p:spPr>
          <a:xfrm>
            <a:off x="1479199" y="1821831"/>
            <a:ext cx="1673407" cy="369332"/>
          </a:xfrm>
          <a:prstGeom prst="rect">
            <a:avLst/>
          </a:prstGeom>
        </p:spPr>
        <p:txBody>
          <a:bodyPr wrap="none">
            <a:spAutoFit/>
          </a:bodyPr>
          <a:lstStyle/>
          <a:p>
            <a:r>
              <a:rPr lang="en-US" b="1" dirty="0"/>
              <a:t>M</a:t>
            </a:r>
            <a:r>
              <a:rPr lang="en-US" b="1"/>
              <a:t>icrocontroller</a:t>
            </a:r>
            <a:endParaRPr lang="en-US" dirty="0"/>
          </a:p>
        </p:txBody>
      </p:sp>
      <p:grpSp>
        <p:nvGrpSpPr>
          <p:cNvPr id="16" name="Group 15"/>
          <p:cNvGrpSpPr/>
          <p:nvPr/>
        </p:nvGrpSpPr>
        <p:grpSpPr>
          <a:xfrm>
            <a:off x="289288" y="2385646"/>
            <a:ext cx="4053227" cy="3015846"/>
            <a:chOff x="6139696" y="2560495"/>
            <a:chExt cx="5645904" cy="3664275"/>
          </a:xfrm>
        </p:grpSpPr>
        <p:pic>
          <p:nvPicPr>
            <p:cNvPr id="5" name="Picture 4"/>
            <p:cNvPicPr>
              <a:picLocks noChangeAspect="1"/>
            </p:cNvPicPr>
            <p:nvPr/>
          </p:nvPicPr>
          <p:blipFill>
            <a:blip r:embed="rId3"/>
            <a:stretch>
              <a:fillRect/>
            </a:stretch>
          </p:blipFill>
          <p:spPr>
            <a:xfrm>
              <a:off x="7595329" y="2560495"/>
              <a:ext cx="4076700" cy="1993900"/>
            </a:xfrm>
            <a:prstGeom prst="rect">
              <a:avLst/>
            </a:prstGeom>
          </p:spPr>
        </p:pic>
        <p:pic>
          <p:nvPicPr>
            <p:cNvPr id="10" name="Picture 9"/>
            <p:cNvPicPr>
              <a:picLocks noChangeAspect="1"/>
            </p:cNvPicPr>
            <p:nvPr/>
          </p:nvPicPr>
          <p:blipFill>
            <a:blip r:embed="rId4"/>
            <a:stretch>
              <a:fillRect/>
            </a:stretch>
          </p:blipFill>
          <p:spPr>
            <a:xfrm>
              <a:off x="7721600" y="4230870"/>
              <a:ext cx="4064000" cy="1993900"/>
            </a:xfrm>
            <a:prstGeom prst="rect">
              <a:avLst/>
            </a:prstGeom>
          </p:spPr>
        </p:pic>
        <p:pic>
          <p:nvPicPr>
            <p:cNvPr id="11" name="Picture 10"/>
            <p:cNvPicPr>
              <a:picLocks noChangeAspect="1"/>
            </p:cNvPicPr>
            <p:nvPr/>
          </p:nvPicPr>
          <p:blipFill>
            <a:blip r:embed="rId5"/>
            <a:stretch>
              <a:fillRect/>
            </a:stretch>
          </p:blipFill>
          <p:spPr>
            <a:xfrm>
              <a:off x="6139696" y="3594725"/>
              <a:ext cx="1633095" cy="1633095"/>
            </a:xfrm>
            <a:prstGeom prst="rect">
              <a:avLst/>
            </a:prstGeom>
          </p:spPr>
        </p:pic>
      </p:grpSp>
      <p:grpSp>
        <p:nvGrpSpPr>
          <p:cNvPr id="15" name="Group 14"/>
          <p:cNvGrpSpPr/>
          <p:nvPr/>
        </p:nvGrpSpPr>
        <p:grpSpPr>
          <a:xfrm>
            <a:off x="8023883" y="2408641"/>
            <a:ext cx="3532096" cy="3240698"/>
            <a:chOff x="665150" y="2560495"/>
            <a:chExt cx="4034361" cy="3664710"/>
          </a:xfrm>
        </p:grpSpPr>
        <p:grpSp>
          <p:nvGrpSpPr>
            <p:cNvPr id="13" name="Group 12"/>
            <p:cNvGrpSpPr/>
            <p:nvPr/>
          </p:nvGrpSpPr>
          <p:grpSpPr>
            <a:xfrm>
              <a:off x="665150" y="2560495"/>
              <a:ext cx="4034361" cy="3664710"/>
              <a:chOff x="665150" y="2560495"/>
              <a:chExt cx="4034361" cy="3664710"/>
            </a:xfrm>
          </p:grpSpPr>
          <p:pic>
            <p:nvPicPr>
              <p:cNvPr id="4" name="Picture 3"/>
              <p:cNvPicPr>
                <a:picLocks noChangeAspect="1"/>
              </p:cNvPicPr>
              <p:nvPr/>
            </p:nvPicPr>
            <p:blipFill>
              <a:blip r:embed="rId6"/>
              <a:stretch>
                <a:fillRect/>
              </a:stretch>
            </p:blipFill>
            <p:spPr>
              <a:xfrm>
                <a:off x="665150" y="2560495"/>
                <a:ext cx="4034361" cy="2451435"/>
              </a:xfrm>
              <a:prstGeom prst="rect">
                <a:avLst/>
              </a:prstGeom>
            </p:spPr>
          </p:pic>
          <p:pic>
            <p:nvPicPr>
              <p:cNvPr id="12" name="Picture 11"/>
              <p:cNvPicPr>
                <a:picLocks noChangeAspect="1"/>
              </p:cNvPicPr>
              <p:nvPr/>
            </p:nvPicPr>
            <p:blipFill>
              <a:blip r:embed="rId7"/>
              <a:stretch>
                <a:fillRect/>
              </a:stretch>
            </p:blipFill>
            <p:spPr>
              <a:xfrm>
                <a:off x="1136105" y="5081980"/>
                <a:ext cx="1128049" cy="1143225"/>
              </a:xfrm>
              <a:prstGeom prst="rect">
                <a:avLst/>
              </a:prstGeom>
            </p:spPr>
          </p:pic>
        </p:grpSp>
        <p:pic>
          <p:nvPicPr>
            <p:cNvPr id="14" name="Picture 13"/>
            <p:cNvPicPr>
              <a:picLocks noChangeAspect="1"/>
            </p:cNvPicPr>
            <p:nvPr/>
          </p:nvPicPr>
          <p:blipFill>
            <a:blip r:embed="rId8"/>
            <a:stretch>
              <a:fillRect/>
            </a:stretch>
          </p:blipFill>
          <p:spPr>
            <a:xfrm>
              <a:off x="2749855" y="5011930"/>
              <a:ext cx="1212840" cy="1212840"/>
            </a:xfrm>
            <a:prstGeom prst="rect">
              <a:avLst/>
            </a:prstGeom>
          </p:spPr>
        </p:pic>
      </p:grpSp>
      <p:pic>
        <p:nvPicPr>
          <p:cNvPr id="17" name="Picture 16"/>
          <p:cNvPicPr>
            <a:picLocks noChangeAspect="1"/>
          </p:cNvPicPr>
          <p:nvPr/>
        </p:nvPicPr>
        <p:blipFill>
          <a:blip r:embed="rId9"/>
          <a:stretch>
            <a:fillRect/>
          </a:stretch>
        </p:blipFill>
        <p:spPr>
          <a:xfrm>
            <a:off x="4740717" y="3249502"/>
            <a:ext cx="2473646" cy="1021859"/>
          </a:xfrm>
          <a:prstGeom prst="rect">
            <a:avLst/>
          </a:prstGeom>
        </p:spPr>
      </p:pic>
      <p:sp>
        <p:nvSpPr>
          <p:cNvPr id="18" name="TextBox 17"/>
          <p:cNvSpPr txBox="1"/>
          <p:nvPr/>
        </p:nvSpPr>
        <p:spPr>
          <a:xfrm>
            <a:off x="9257686" y="5861150"/>
            <a:ext cx="1275157" cy="369332"/>
          </a:xfrm>
          <a:prstGeom prst="rect">
            <a:avLst/>
          </a:prstGeom>
          <a:noFill/>
        </p:spPr>
        <p:txBody>
          <a:bodyPr wrap="none" rtlCol="0">
            <a:spAutoFit/>
          </a:bodyPr>
          <a:lstStyle/>
          <a:p>
            <a:r>
              <a:rPr lang="en-US" dirty="0"/>
              <a:t>✅ Intel x86</a:t>
            </a:r>
          </a:p>
        </p:txBody>
      </p:sp>
    </p:spTree>
    <p:extLst>
      <p:ext uri="{BB962C8B-B14F-4D97-AF65-F5344CB8AC3E}">
        <p14:creationId xmlns:p14="http://schemas.microsoft.com/office/powerpoint/2010/main" val="20181861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b="1" dirty="0">
                <a:solidFill>
                  <a:srgbClr val="333333"/>
                </a:solidFill>
              </a:rPr>
              <a:t>Microprocessor </a:t>
            </a:r>
            <a:endParaRPr lang="en-US" sz="4000" dirty="0"/>
          </a:p>
        </p:txBody>
      </p:sp>
      <p:sp>
        <p:nvSpPr>
          <p:cNvPr id="12" name="Content Placeholder 2"/>
          <p:cNvSpPr>
            <a:spLocks noGrp="1"/>
          </p:cNvSpPr>
          <p:nvPr>
            <p:ph idx="1"/>
          </p:nvPr>
        </p:nvSpPr>
        <p:spPr>
          <a:xfrm>
            <a:off x="1247181" y="1933732"/>
            <a:ext cx="5063677" cy="4074826"/>
          </a:xfrm>
        </p:spPr>
        <p:style>
          <a:lnRef idx="2">
            <a:schemeClr val="accent2"/>
          </a:lnRef>
          <a:fillRef idx="1">
            <a:schemeClr val="lt1"/>
          </a:fillRef>
          <a:effectRef idx="0">
            <a:schemeClr val="accent2"/>
          </a:effectRef>
          <a:fontRef idx="minor">
            <a:schemeClr val="dk1"/>
          </a:fontRef>
        </p:style>
        <p:txBody>
          <a:bodyPr>
            <a:normAutofit fontScale="92500" lnSpcReduction="20000"/>
          </a:bodyPr>
          <a:lstStyle/>
          <a:p>
            <a:r>
              <a:rPr lang="en-US" sz="2400" b="1" dirty="0">
                <a:solidFill>
                  <a:srgbClr val="00B050"/>
                </a:solidFill>
              </a:rPr>
              <a:t>- x86</a:t>
            </a:r>
          </a:p>
          <a:p>
            <a:pPr lvl="1"/>
            <a:r>
              <a:rPr lang="en-US" sz="2000" dirty="0">
                <a:solidFill>
                  <a:schemeClr val="tx1"/>
                </a:solidFill>
              </a:rPr>
              <a:t>Based on Intel 8086 CPU in 1978</a:t>
            </a:r>
          </a:p>
          <a:p>
            <a:pPr lvl="1"/>
            <a:r>
              <a:rPr lang="en-US" sz="2000" dirty="0">
                <a:solidFill>
                  <a:schemeClr val="tx1"/>
                </a:solidFill>
              </a:rPr>
              <a:t>Intel family, also followed by AMD</a:t>
            </a:r>
          </a:p>
          <a:p>
            <a:pPr lvl="1"/>
            <a:r>
              <a:rPr lang="en-US" sz="2000" dirty="0">
                <a:solidFill>
                  <a:schemeClr val="tx1"/>
                </a:solidFill>
              </a:rPr>
              <a:t>X86-64</a:t>
            </a:r>
          </a:p>
          <a:p>
            <a:pPr lvl="2"/>
            <a:r>
              <a:rPr lang="en-US" sz="1800" dirty="0">
                <a:solidFill>
                  <a:schemeClr val="tx1"/>
                </a:solidFill>
              </a:rPr>
              <a:t>64-bit extensions</a:t>
            </a:r>
          </a:p>
          <a:p>
            <a:pPr lvl="2"/>
            <a:r>
              <a:rPr lang="en-US" sz="1800" dirty="0">
                <a:solidFill>
                  <a:schemeClr val="tx1"/>
                </a:solidFill>
              </a:rPr>
              <a:t>Proposed by AMD, also followed by Intel</a:t>
            </a:r>
          </a:p>
          <a:p>
            <a:r>
              <a:rPr lang="en-US" sz="2400" dirty="0"/>
              <a:t>- ARM</a:t>
            </a:r>
          </a:p>
          <a:p>
            <a:pPr lvl="1"/>
            <a:r>
              <a:rPr lang="en-US" sz="2000" dirty="0"/>
              <a:t>32-bit &amp; 64-bit</a:t>
            </a:r>
          </a:p>
          <a:p>
            <a:pPr lvl="1"/>
            <a:r>
              <a:rPr lang="en-US" sz="2000" dirty="0"/>
              <a:t>Initially by Acorn RISC Machine</a:t>
            </a:r>
          </a:p>
          <a:p>
            <a:pPr lvl="1"/>
            <a:r>
              <a:rPr lang="en-US" sz="2000" dirty="0"/>
              <a:t>ARM Holding</a:t>
            </a:r>
          </a:p>
          <a:p>
            <a:r>
              <a:rPr lang="en-US" sz="2400" dirty="0"/>
              <a:t>- MIPS</a:t>
            </a:r>
          </a:p>
          <a:p>
            <a:pPr lvl="1"/>
            <a:r>
              <a:rPr lang="en-US" sz="2000" dirty="0"/>
              <a:t>32-bit &amp; 64-bit</a:t>
            </a:r>
          </a:p>
          <a:p>
            <a:pPr lvl="1"/>
            <a:r>
              <a:rPr lang="en-US" sz="2000" dirty="0"/>
              <a:t>By Microprocessor without Interlocked Pipeline Stages (MIPS) Technologies</a:t>
            </a:r>
          </a:p>
        </p:txBody>
      </p:sp>
      <p:sp>
        <p:nvSpPr>
          <p:cNvPr id="13" name="Content Placeholder 2"/>
          <p:cNvSpPr txBox="1">
            <a:spLocks/>
          </p:cNvSpPr>
          <p:nvPr/>
        </p:nvSpPr>
        <p:spPr>
          <a:xfrm>
            <a:off x="6808531" y="1933732"/>
            <a:ext cx="4347150" cy="4074826"/>
          </a:xfrm>
          <a:prstGeom prst="rect">
            <a:avLst/>
          </a:prstGeom>
        </p:spPr>
        <p:style>
          <a:lnRef idx="2">
            <a:schemeClr val="accent2"/>
          </a:lnRef>
          <a:fillRef idx="1">
            <a:schemeClr val="lt1"/>
          </a:fillRef>
          <a:effectRef idx="0">
            <a:schemeClr val="accent2"/>
          </a:effectRef>
          <a:fontRef idx="minor">
            <a:schemeClr val="dk1"/>
          </a:fontRef>
        </p:style>
        <p:txBody>
          <a:bodyPr vert="horz" lIns="0" tIns="45720" rIns="0" bIns="45720" rtlCol="0">
            <a:normAutofit fontScale="92500" lnSpcReduction="2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2400" b="1" dirty="0">
                <a:solidFill>
                  <a:srgbClr val="00B050"/>
                </a:solidFill>
              </a:rPr>
              <a:t>- SPARC</a:t>
            </a:r>
          </a:p>
          <a:p>
            <a:pPr lvl="1"/>
            <a:r>
              <a:rPr lang="en-US" sz="2000" dirty="0"/>
              <a:t>32-bit &amp; 64-bit</a:t>
            </a:r>
          </a:p>
          <a:p>
            <a:pPr lvl="1"/>
            <a:r>
              <a:rPr lang="en-US" sz="2000" dirty="0"/>
              <a:t>By Sun Microsystems</a:t>
            </a:r>
          </a:p>
          <a:p>
            <a:r>
              <a:rPr lang="en-US" sz="2400" dirty="0"/>
              <a:t>- PIC</a:t>
            </a:r>
          </a:p>
          <a:p>
            <a:pPr lvl="1"/>
            <a:r>
              <a:rPr lang="en-US" sz="2000" dirty="0"/>
              <a:t>8-bit to 32-bit</a:t>
            </a:r>
          </a:p>
          <a:p>
            <a:pPr lvl="1"/>
            <a:r>
              <a:rPr lang="en-US" sz="2000" dirty="0"/>
              <a:t>By Microchip</a:t>
            </a:r>
          </a:p>
          <a:p>
            <a:r>
              <a:rPr lang="en-US" sz="2400" b="1" dirty="0">
                <a:solidFill>
                  <a:srgbClr val="00B050"/>
                </a:solidFill>
              </a:rPr>
              <a:t>- Z80</a:t>
            </a:r>
          </a:p>
          <a:p>
            <a:pPr lvl="1"/>
            <a:r>
              <a:rPr lang="en-US" sz="2000" dirty="0"/>
              <a:t>8-bit</a:t>
            </a:r>
          </a:p>
          <a:p>
            <a:pPr lvl="1"/>
            <a:r>
              <a:rPr lang="en-US" sz="2000" dirty="0"/>
              <a:t>By </a:t>
            </a:r>
            <a:r>
              <a:rPr lang="en-US" sz="2000" dirty="0" err="1"/>
              <a:t>Zilog</a:t>
            </a:r>
            <a:r>
              <a:rPr lang="en-US" sz="2000" dirty="0"/>
              <a:t> in 1976</a:t>
            </a:r>
          </a:p>
          <a:p>
            <a:r>
              <a:rPr lang="en-US" sz="2400" dirty="0"/>
              <a:t>- Many extensions</a:t>
            </a:r>
          </a:p>
          <a:p>
            <a:pPr lvl="1"/>
            <a:r>
              <a:rPr lang="en-US" sz="2000" dirty="0"/>
              <a:t>Intel – MMX, SSE, SSE2, AVX</a:t>
            </a:r>
          </a:p>
          <a:p>
            <a:pPr lvl="1"/>
            <a:r>
              <a:rPr lang="en-US" sz="2000" b="1" dirty="0">
                <a:solidFill>
                  <a:srgbClr val="00B050"/>
                </a:solidFill>
              </a:rPr>
              <a:t>AMD</a:t>
            </a:r>
            <a:r>
              <a:rPr lang="en-US" sz="2000" dirty="0"/>
              <a:t> – 3D Now!</a:t>
            </a:r>
          </a:p>
        </p:txBody>
      </p:sp>
    </p:spTree>
    <p:extLst>
      <p:ext uri="{BB962C8B-B14F-4D97-AF65-F5344CB8AC3E}">
        <p14:creationId xmlns:p14="http://schemas.microsoft.com/office/powerpoint/2010/main" val="10827474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79" y="286603"/>
            <a:ext cx="10093885" cy="1450757"/>
          </a:xfrm>
        </p:spPr>
        <p:txBody>
          <a:bodyPr>
            <a:normAutofit/>
          </a:bodyPr>
          <a:lstStyle/>
          <a:p>
            <a:r>
              <a:rPr lang="en-US" altLang="en-US" sz="3200" b="1" dirty="0">
                <a:solidFill>
                  <a:schemeClr val="tx1"/>
                </a:solidFill>
              </a:rPr>
              <a:t>Computer Organization/</a:t>
            </a:r>
            <a:r>
              <a:rPr lang="en-US" sz="3200" b="1" dirty="0">
                <a:solidFill>
                  <a:schemeClr val="tx1"/>
                </a:solidFill>
              </a:rPr>
              <a:t>Architecture</a:t>
            </a:r>
            <a:r>
              <a:rPr lang="en-US" sz="3600" b="1" dirty="0">
                <a:solidFill>
                  <a:schemeClr val="tx1"/>
                </a:solidFill>
              </a:rPr>
              <a:t>: </a:t>
            </a:r>
            <a:r>
              <a:rPr lang="en-US" sz="2000" dirty="0">
                <a:solidFill>
                  <a:srgbClr val="C00000"/>
                </a:solidFill>
              </a:rPr>
              <a:t>Very High-Level View of a Computer</a:t>
            </a:r>
          </a:p>
        </p:txBody>
      </p:sp>
      <p:sp>
        <p:nvSpPr>
          <p:cNvPr id="7" name="Content Placeholder 2"/>
          <p:cNvSpPr>
            <a:spLocks noGrp="1"/>
          </p:cNvSpPr>
          <p:nvPr>
            <p:ph idx="1"/>
          </p:nvPr>
        </p:nvSpPr>
        <p:spPr>
          <a:xfrm>
            <a:off x="2048862" y="4642920"/>
            <a:ext cx="8229600" cy="1526275"/>
          </a:xfrm>
        </p:spPr>
        <p:txBody>
          <a:bodyPr>
            <a:normAutofit fontScale="85000" lnSpcReduction="20000"/>
          </a:bodyPr>
          <a:lstStyle/>
          <a:p>
            <a:r>
              <a:rPr lang="en-US" sz="2400" dirty="0"/>
              <a:t>- CPU – execute instructions</a:t>
            </a:r>
          </a:p>
          <a:p>
            <a:r>
              <a:rPr lang="en-US" sz="2400" dirty="0"/>
              <a:t>- Memory – store program &amp; data</a:t>
            </a:r>
          </a:p>
          <a:p>
            <a:r>
              <a:rPr lang="en-US" sz="2400" dirty="0"/>
              <a:t>- IO devices – receive inputs &amp; produce outputs</a:t>
            </a:r>
          </a:p>
          <a:p>
            <a:r>
              <a:rPr lang="en-US" sz="2400" dirty="0"/>
              <a:t>- Bus – interconnects everything by transferring data</a:t>
            </a:r>
          </a:p>
        </p:txBody>
      </p:sp>
      <p:grpSp>
        <p:nvGrpSpPr>
          <p:cNvPr id="8" name="Group 7"/>
          <p:cNvGrpSpPr/>
          <p:nvPr/>
        </p:nvGrpSpPr>
        <p:grpSpPr>
          <a:xfrm>
            <a:off x="3102767" y="2023021"/>
            <a:ext cx="5715503" cy="2510518"/>
            <a:chOff x="573205" y="1596787"/>
            <a:chExt cx="5704765" cy="2702257"/>
          </a:xfrm>
        </p:grpSpPr>
        <p:sp>
          <p:nvSpPr>
            <p:cNvPr id="9" name="Rounded Rectangle 8"/>
            <p:cNvSpPr/>
            <p:nvPr/>
          </p:nvSpPr>
          <p:spPr bwMode="auto">
            <a:xfrm>
              <a:off x="573205" y="2552130"/>
              <a:ext cx="1446663" cy="1009935"/>
            </a:xfrm>
            <a:prstGeom prst="roundRect">
              <a:avLst/>
            </a:prstGeom>
            <a:solidFill>
              <a:srgbClr val="00B0F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Central Processing Unit (CPU)</a:t>
              </a:r>
            </a:p>
          </p:txBody>
        </p:sp>
        <p:sp>
          <p:nvSpPr>
            <p:cNvPr id="10" name="Rectangle 9"/>
            <p:cNvSpPr/>
            <p:nvPr/>
          </p:nvSpPr>
          <p:spPr bwMode="auto">
            <a:xfrm>
              <a:off x="2906974" y="1596787"/>
              <a:ext cx="1296536" cy="887105"/>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eaLnBrk="0" fontAlgn="base" hangingPunct="0">
                <a:spcBef>
                  <a:spcPct val="0"/>
                </a:spcBef>
                <a:spcAft>
                  <a:spcPct val="0"/>
                </a:spcAft>
              </a:pPr>
              <a:r>
                <a:rPr lang="en-US" dirty="0">
                  <a:latin typeface="Arial" charset="0"/>
                </a:rPr>
                <a:t>Main Memory</a:t>
              </a:r>
              <a:endParaRPr kumimoji="0" lang="en-US" sz="1800" b="0" i="0" u="none" strike="noStrike" cap="none" normalizeH="0" baseline="0" dirty="0">
                <a:ln>
                  <a:noFill/>
                </a:ln>
                <a:solidFill>
                  <a:schemeClr val="tx1"/>
                </a:solidFill>
                <a:effectLst/>
                <a:latin typeface="Arial" charset="0"/>
              </a:endParaRPr>
            </a:p>
          </p:txBody>
        </p:sp>
        <p:sp>
          <p:nvSpPr>
            <p:cNvPr id="11" name="Rounded Rectangle 10"/>
            <p:cNvSpPr/>
            <p:nvPr/>
          </p:nvSpPr>
          <p:spPr bwMode="auto">
            <a:xfrm>
              <a:off x="4067033" y="3616656"/>
              <a:ext cx="1897040" cy="682388"/>
            </a:xfrm>
            <a:prstGeom prst="round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Input/output (IO) Devices</a:t>
              </a:r>
            </a:p>
          </p:txBody>
        </p:sp>
        <p:cxnSp>
          <p:nvCxnSpPr>
            <p:cNvPr id="12" name="Straight Arrow Connector 11"/>
            <p:cNvCxnSpPr>
              <a:endCxn id="11" idx="2"/>
            </p:cNvCxnSpPr>
            <p:nvPr/>
          </p:nvCxnSpPr>
          <p:spPr bwMode="auto">
            <a:xfrm flipV="1">
              <a:off x="3554233" y="2483892"/>
              <a:ext cx="1009" cy="585311"/>
            </a:xfrm>
            <a:prstGeom prst="straightConnector1">
              <a:avLst/>
            </a:prstGeom>
            <a:solidFill>
              <a:schemeClr val="accent1"/>
            </a:solidFill>
            <a:ln w="76200" cap="flat" cmpd="sng" algn="ctr">
              <a:solidFill>
                <a:schemeClr val="tx1"/>
              </a:solidFill>
              <a:prstDash val="solid"/>
              <a:round/>
              <a:headEnd type="none" w="med" len="med"/>
              <a:tailEnd type="triangle" w="med" len="med"/>
            </a:ln>
            <a:effectLst/>
          </p:spPr>
        </p:cxnSp>
        <p:cxnSp>
          <p:nvCxnSpPr>
            <p:cNvPr id="13" name="Straight Arrow Connector 12"/>
            <p:cNvCxnSpPr>
              <a:endCxn id="12" idx="0"/>
            </p:cNvCxnSpPr>
            <p:nvPr/>
          </p:nvCxnSpPr>
          <p:spPr bwMode="auto">
            <a:xfrm flipH="1">
              <a:off x="5015553" y="3029447"/>
              <a:ext cx="1720" cy="587209"/>
            </a:xfrm>
            <a:prstGeom prst="straightConnector1">
              <a:avLst/>
            </a:prstGeom>
            <a:solidFill>
              <a:schemeClr val="accent1"/>
            </a:solidFill>
            <a:ln w="76200" cap="flat" cmpd="sng" algn="ctr">
              <a:solidFill>
                <a:schemeClr val="tx1"/>
              </a:solidFill>
              <a:prstDash val="solid"/>
              <a:round/>
              <a:headEnd type="none" w="med" len="med"/>
              <a:tailEnd type="triangle" w="med" len="med"/>
            </a:ln>
            <a:effectLst/>
          </p:spPr>
        </p:cxnSp>
        <p:cxnSp>
          <p:nvCxnSpPr>
            <p:cNvPr id="14" name="Straight Connector 13"/>
            <p:cNvCxnSpPr>
              <a:stCxn id="10" idx="3"/>
            </p:cNvCxnSpPr>
            <p:nvPr/>
          </p:nvCxnSpPr>
          <p:spPr bwMode="auto">
            <a:xfrm>
              <a:off x="2019868" y="3057098"/>
              <a:ext cx="3013308" cy="12105"/>
            </a:xfrm>
            <a:prstGeom prst="line">
              <a:avLst/>
            </a:prstGeom>
            <a:solidFill>
              <a:schemeClr val="accent1"/>
            </a:solidFill>
            <a:ln w="76200" cap="flat" cmpd="sng" algn="ctr">
              <a:solidFill>
                <a:schemeClr val="tx1"/>
              </a:solidFill>
              <a:prstDash val="solid"/>
              <a:round/>
              <a:headEnd type="triangle" w="med" len="med"/>
              <a:tailEnd type="none" w="med" len="med"/>
            </a:ln>
            <a:effectLst/>
          </p:spPr>
        </p:cxnSp>
        <p:sp>
          <p:nvSpPr>
            <p:cNvPr id="15" name="TextBox 14"/>
            <p:cNvSpPr txBox="1"/>
            <p:nvPr/>
          </p:nvSpPr>
          <p:spPr>
            <a:xfrm>
              <a:off x="4258101" y="2634018"/>
              <a:ext cx="2019869" cy="369332"/>
            </a:xfrm>
            <a:prstGeom prst="rect">
              <a:avLst/>
            </a:prstGeom>
            <a:noFill/>
          </p:spPr>
          <p:txBody>
            <a:bodyPr wrap="square" rtlCol="0">
              <a:spAutoFit/>
            </a:bodyPr>
            <a:lstStyle/>
            <a:p>
              <a:r>
                <a:rPr lang="en-US" dirty="0"/>
                <a:t>System Bus</a:t>
              </a:r>
            </a:p>
          </p:txBody>
        </p:sp>
      </p:grpSp>
    </p:spTree>
    <p:extLst>
      <p:ext uri="{BB962C8B-B14F-4D97-AF65-F5344CB8AC3E}">
        <p14:creationId xmlns:p14="http://schemas.microsoft.com/office/powerpoint/2010/main" val="807881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4000" dirty="0"/>
              <a:t>Von Neumann vs. Harvard Architecture</a:t>
            </a:r>
            <a:endParaRPr lang="en-US" sz="4000" dirty="0"/>
          </a:p>
        </p:txBody>
      </p:sp>
      <p:pic>
        <p:nvPicPr>
          <p:cNvPr id="5" name="Picture 2"/>
          <p:cNvPicPr>
            <a:picLocks noChangeAspect="1" noChangeArrowheads="1"/>
          </p:cNvPicPr>
          <p:nvPr/>
        </p:nvPicPr>
        <p:blipFill>
          <a:blip r:embed="rId2" cstate="print"/>
          <a:srcRect/>
          <a:stretch>
            <a:fillRect/>
          </a:stretch>
        </p:blipFill>
        <p:spPr bwMode="auto">
          <a:xfrm>
            <a:off x="2023672" y="1945127"/>
            <a:ext cx="8156648" cy="3867150"/>
          </a:xfrm>
          <a:prstGeom prst="rect">
            <a:avLst/>
          </a:prstGeom>
          <a:noFill/>
          <a:ln w="9525">
            <a:noFill/>
            <a:miter lim="800000"/>
            <a:headEnd/>
            <a:tailEnd/>
          </a:ln>
        </p:spPr>
      </p:pic>
      <p:sp>
        <p:nvSpPr>
          <p:cNvPr id="6" name="Rectangle 5"/>
          <p:cNvSpPr/>
          <p:nvPr/>
        </p:nvSpPr>
        <p:spPr>
          <a:xfrm>
            <a:off x="634527" y="6020044"/>
            <a:ext cx="5491953" cy="307777"/>
          </a:xfrm>
          <a:prstGeom prst="rect">
            <a:avLst/>
          </a:prstGeom>
        </p:spPr>
        <p:txBody>
          <a:bodyPr wrap="none">
            <a:spAutoFit/>
          </a:bodyPr>
          <a:lstStyle/>
          <a:p>
            <a:r>
              <a:rPr lang="en-US" sz="1400" dirty="0"/>
              <a:t>Source: Introduction to PIC Microcontroller – Part 1 by Khan Wahid</a:t>
            </a:r>
            <a:endParaRPr lang="en-GB" sz="1400" dirty="0"/>
          </a:p>
        </p:txBody>
      </p:sp>
      <p:cxnSp>
        <p:nvCxnSpPr>
          <p:cNvPr id="4" name="Straight Connector 3"/>
          <p:cNvCxnSpPr/>
          <p:nvPr/>
        </p:nvCxnSpPr>
        <p:spPr>
          <a:xfrm>
            <a:off x="5151120" y="1798320"/>
            <a:ext cx="0" cy="3870960"/>
          </a:xfrm>
          <a:prstGeom prst="line">
            <a:avLst/>
          </a:prstGeom>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18183092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4000" b="1" dirty="0">
                <a:solidFill>
                  <a:schemeClr val="accent3"/>
                </a:solidFill>
              </a:rPr>
              <a:t>Memory</a:t>
            </a:r>
            <a:r>
              <a:rPr lang="en-GB" sz="4000" dirty="0">
                <a:solidFill>
                  <a:schemeClr val="accent3"/>
                </a:solidFill>
              </a:rPr>
              <a:t> </a:t>
            </a:r>
            <a:r>
              <a:rPr lang="en-GB" sz="4000" dirty="0"/>
              <a:t>Architectures</a:t>
            </a:r>
            <a:endParaRPr lang="en-US" sz="4000" dirty="0"/>
          </a:p>
        </p:txBody>
      </p:sp>
      <p:pic>
        <p:nvPicPr>
          <p:cNvPr id="4" name="Picture 2"/>
          <p:cNvPicPr>
            <a:picLocks noChangeAspect="1" noChangeArrowheads="1"/>
          </p:cNvPicPr>
          <p:nvPr/>
        </p:nvPicPr>
        <p:blipFill>
          <a:blip r:embed="rId3" cstate="print"/>
          <a:srcRect/>
          <a:stretch>
            <a:fillRect/>
          </a:stretch>
        </p:blipFill>
        <p:spPr bwMode="auto">
          <a:xfrm>
            <a:off x="5707052" y="1814513"/>
            <a:ext cx="4093238" cy="4123211"/>
          </a:xfrm>
          <a:prstGeom prst="rect">
            <a:avLst/>
          </a:prstGeom>
          <a:noFill/>
          <a:ln w="9525">
            <a:noFill/>
            <a:miter lim="800000"/>
            <a:headEnd/>
            <a:tailEnd/>
          </a:ln>
        </p:spPr>
      </p:pic>
      <p:pic>
        <p:nvPicPr>
          <p:cNvPr id="6" name="Picture 3"/>
          <p:cNvPicPr>
            <a:picLocks noChangeAspect="1" noChangeArrowheads="1"/>
          </p:cNvPicPr>
          <p:nvPr/>
        </p:nvPicPr>
        <p:blipFill>
          <a:blip r:embed="rId4" cstate="print"/>
          <a:srcRect/>
          <a:stretch>
            <a:fillRect/>
          </a:stretch>
        </p:blipFill>
        <p:spPr bwMode="auto">
          <a:xfrm>
            <a:off x="1767840" y="1814513"/>
            <a:ext cx="2823839" cy="4167436"/>
          </a:xfrm>
          <a:prstGeom prst="rect">
            <a:avLst/>
          </a:prstGeom>
          <a:noFill/>
          <a:ln w="9525">
            <a:noFill/>
            <a:miter lim="800000"/>
            <a:headEnd/>
            <a:tailEnd/>
          </a:ln>
        </p:spPr>
      </p:pic>
      <p:sp>
        <p:nvSpPr>
          <p:cNvPr id="7" name="Rectangle 6"/>
          <p:cNvSpPr/>
          <p:nvPr/>
        </p:nvSpPr>
        <p:spPr>
          <a:xfrm>
            <a:off x="215099" y="6014877"/>
            <a:ext cx="5491953" cy="307777"/>
          </a:xfrm>
          <a:prstGeom prst="rect">
            <a:avLst/>
          </a:prstGeom>
        </p:spPr>
        <p:txBody>
          <a:bodyPr wrap="none">
            <a:spAutoFit/>
          </a:bodyPr>
          <a:lstStyle/>
          <a:p>
            <a:r>
              <a:rPr lang="en-US" sz="1400" dirty="0"/>
              <a:t>Source: Introduction to PIC Microcontroller – Part 1 by Khan Wahid</a:t>
            </a:r>
            <a:endParaRPr lang="en-GB" sz="1400" dirty="0"/>
          </a:p>
        </p:txBody>
      </p:sp>
    </p:spTree>
    <p:extLst>
      <p:ext uri="{BB962C8B-B14F-4D97-AF65-F5344CB8AC3E}">
        <p14:creationId xmlns:p14="http://schemas.microsoft.com/office/powerpoint/2010/main" val="19427181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Architectural Differences</a:t>
            </a:r>
          </a:p>
        </p:txBody>
      </p:sp>
      <p:sp>
        <p:nvSpPr>
          <p:cNvPr id="4" name="Rectangle 3"/>
          <p:cNvSpPr>
            <a:spLocks noGrp="1" noChangeArrowheads="1"/>
          </p:cNvSpPr>
          <p:nvPr>
            <p:ph idx="1"/>
          </p:nvPr>
        </p:nvSpPr>
        <p:spPr>
          <a:xfrm>
            <a:off x="1232190" y="1853783"/>
            <a:ext cx="10058400" cy="4082322"/>
          </a:xfrm>
        </p:spPr>
        <p:txBody>
          <a:bodyPr/>
          <a:lstStyle/>
          <a:p>
            <a:pPr>
              <a:spcBef>
                <a:spcPts val="470"/>
              </a:spcBef>
              <a:buFont typeface="Arial" charset="0"/>
              <a:buChar char="•"/>
            </a:pPr>
            <a:r>
              <a:rPr lang="en-US" dirty="0"/>
              <a:t> </a:t>
            </a:r>
            <a:r>
              <a:rPr lang="en-US" b="1" dirty="0">
                <a:solidFill>
                  <a:srgbClr val="C00000"/>
                </a:solidFill>
              </a:rPr>
              <a:t>Length</a:t>
            </a:r>
            <a:r>
              <a:rPr lang="en-US" dirty="0"/>
              <a:t> of microprocessors’ </a:t>
            </a:r>
            <a:r>
              <a:rPr lang="en-US" b="1" dirty="0">
                <a:solidFill>
                  <a:schemeClr val="accent3"/>
                </a:solidFill>
              </a:rPr>
              <a:t>data word</a:t>
            </a:r>
          </a:p>
          <a:p>
            <a:pPr lvl="1">
              <a:spcBef>
                <a:spcPts val="470"/>
              </a:spcBef>
              <a:buFont typeface="Arial" charset="0"/>
              <a:buChar char="•"/>
            </a:pPr>
            <a:r>
              <a:rPr lang="en-US" dirty="0"/>
              <a:t>4, 8, 16, 32, 64, &amp; 128 bit</a:t>
            </a:r>
          </a:p>
          <a:p>
            <a:pPr>
              <a:spcBef>
                <a:spcPts val="470"/>
              </a:spcBef>
              <a:buFont typeface="Arial" charset="0"/>
              <a:buChar char="•"/>
            </a:pPr>
            <a:r>
              <a:rPr lang="en-US" dirty="0"/>
              <a:t> </a:t>
            </a:r>
            <a:r>
              <a:rPr lang="en-US" b="1" dirty="0">
                <a:solidFill>
                  <a:srgbClr val="C00000"/>
                </a:solidFill>
              </a:rPr>
              <a:t>Speed</a:t>
            </a:r>
            <a:r>
              <a:rPr lang="en-US" dirty="0"/>
              <a:t> of </a:t>
            </a:r>
            <a:r>
              <a:rPr lang="en-US" b="1" dirty="0">
                <a:solidFill>
                  <a:schemeClr val="accent3"/>
                </a:solidFill>
              </a:rPr>
              <a:t>instruction execution</a:t>
            </a:r>
          </a:p>
          <a:p>
            <a:pPr lvl="1">
              <a:spcBef>
                <a:spcPts val="470"/>
              </a:spcBef>
              <a:buFont typeface="Arial" charset="0"/>
              <a:buChar char="•"/>
            </a:pPr>
            <a:r>
              <a:rPr lang="en-US" b="1" dirty="0">
                <a:solidFill>
                  <a:schemeClr val="accent3"/>
                </a:solidFill>
              </a:rPr>
              <a:t>Clock rate </a:t>
            </a:r>
            <a:r>
              <a:rPr lang="en-US" dirty="0"/>
              <a:t>&amp; </a:t>
            </a:r>
            <a:r>
              <a:rPr lang="en-US" b="1" dirty="0">
                <a:solidFill>
                  <a:schemeClr val="accent3"/>
                </a:solidFill>
              </a:rPr>
              <a:t>processor speed</a:t>
            </a:r>
          </a:p>
          <a:p>
            <a:pPr>
              <a:spcBef>
                <a:spcPts val="470"/>
              </a:spcBef>
              <a:buFont typeface="Arial" charset="0"/>
              <a:buChar char="•"/>
            </a:pPr>
            <a:r>
              <a:rPr lang="en-US" dirty="0"/>
              <a:t> </a:t>
            </a:r>
            <a:r>
              <a:rPr lang="en-US" b="1" dirty="0">
                <a:solidFill>
                  <a:srgbClr val="C00000"/>
                </a:solidFill>
              </a:rPr>
              <a:t>Size</a:t>
            </a:r>
            <a:r>
              <a:rPr lang="en-US" dirty="0"/>
              <a:t> of direct </a:t>
            </a:r>
            <a:r>
              <a:rPr lang="en-US" b="1" dirty="0">
                <a:solidFill>
                  <a:schemeClr val="accent3"/>
                </a:solidFill>
              </a:rPr>
              <a:t>addressable memory</a:t>
            </a:r>
            <a:r>
              <a:rPr lang="en-US" dirty="0">
                <a:solidFill>
                  <a:schemeClr val="accent3"/>
                </a:solidFill>
              </a:rPr>
              <a:t> </a:t>
            </a:r>
          </a:p>
          <a:p>
            <a:pPr>
              <a:spcBef>
                <a:spcPts val="470"/>
              </a:spcBef>
              <a:buFont typeface="Arial" charset="0"/>
              <a:buChar char="•"/>
            </a:pPr>
            <a:r>
              <a:rPr lang="en-US" dirty="0"/>
              <a:t> </a:t>
            </a:r>
            <a:r>
              <a:rPr lang="en-US" b="1" dirty="0">
                <a:solidFill>
                  <a:srgbClr val="C00000"/>
                </a:solidFill>
              </a:rPr>
              <a:t>CPU</a:t>
            </a:r>
            <a:r>
              <a:rPr lang="en-US" dirty="0"/>
              <a:t> architecture</a:t>
            </a:r>
          </a:p>
          <a:p>
            <a:pPr>
              <a:spcBef>
                <a:spcPts val="470"/>
              </a:spcBef>
              <a:buFont typeface="Arial" charset="0"/>
              <a:buChar char="•"/>
            </a:pPr>
            <a:r>
              <a:rPr lang="en-US" sz="3500" b="1" dirty="0">
                <a:solidFill>
                  <a:srgbClr val="00B050"/>
                </a:solidFill>
              </a:rPr>
              <a:t> Instruction set </a:t>
            </a:r>
          </a:p>
          <a:p>
            <a:pPr>
              <a:spcBef>
                <a:spcPts val="470"/>
              </a:spcBef>
              <a:buFont typeface="Arial" charset="0"/>
              <a:buChar char="•"/>
            </a:pPr>
            <a:r>
              <a:rPr lang="en-US" dirty="0"/>
              <a:t> </a:t>
            </a:r>
            <a:r>
              <a:rPr lang="en-US" b="1" dirty="0">
                <a:solidFill>
                  <a:srgbClr val="C00000"/>
                </a:solidFill>
              </a:rPr>
              <a:t>Number</a:t>
            </a:r>
            <a:r>
              <a:rPr lang="en-US" dirty="0"/>
              <a:t> &amp; </a:t>
            </a:r>
            <a:r>
              <a:rPr lang="en-US" b="1" dirty="0">
                <a:solidFill>
                  <a:srgbClr val="C00000"/>
                </a:solidFill>
              </a:rPr>
              <a:t>types</a:t>
            </a:r>
            <a:r>
              <a:rPr lang="en-US" dirty="0"/>
              <a:t> of </a:t>
            </a:r>
            <a:r>
              <a:rPr lang="en-US" b="1" dirty="0">
                <a:solidFill>
                  <a:schemeClr val="accent3"/>
                </a:solidFill>
              </a:rPr>
              <a:t>registers</a:t>
            </a:r>
          </a:p>
          <a:p>
            <a:pPr>
              <a:spcBef>
                <a:spcPts val="470"/>
              </a:spcBef>
              <a:buFont typeface="Arial" charset="0"/>
              <a:buChar char="•"/>
            </a:pPr>
            <a:r>
              <a:rPr lang="en-US" dirty="0"/>
              <a:t> </a:t>
            </a:r>
            <a:r>
              <a:rPr lang="en-US" b="1" dirty="0">
                <a:solidFill>
                  <a:srgbClr val="C00000"/>
                </a:solidFill>
              </a:rPr>
              <a:t>Support</a:t>
            </a:r>
            <a:r>
              <a:rPr lang="en-US" dirty="0"/>
              <a:t> </a:t>
            </a:r>
            <a:r>
              <a:rPr lang="en-US" b="1" dirty="0"/>
              <a:t>circuits</a:t>
            </a:r>
          </a:p>
          <a:p>
            <a:pPr>
              <a:spcBef>
                <a:spcPts val="470"/>
              </a:spcBef>
              <a:buFont typeface="Arial" charset="0"/>
              <a:buChar char="•"/>
            </a:pPr>
            <a:r>
              <a:rPr lang="en-US" dirty="0"/>
              <a:t> </a:t>
            </a:r>
            <a:r>
              <a:rPr lang="en-US" b="1" dirty="0">
                <a:solidFill>
                  <a:srgbClr val="C00000"/>
                </a:solidFill>
              </a:rPr>
              <a:t>Compatibility</a:t>
            </a:r>
            <a:r>
              <a:rPr lang="en-US" dirty="0"/>
              <a:t> with existing </a:t>
            </a:r>
            <a:r>
              <a:rPr lang="en-US" b="1" dirty="0"/>
              <a:t>software</a:t>
            </a:r>
            <a:r>
              <a:rPr lang="en-US" dirty="0"/>
              <a:t> &amp; </a:t>
            </a:r>
            <a:r>
              <a:rPr lang="en-US" b="1" dirty="0"/>
              <a:t>hardware</a:t>
            </a:r>
            <a:r>
              <a:rPr lang="en-US" dirty="0"/>
              <a:t> development systems</a:t>
            </a:r>
          </a:p>
        </p:txBody>
      </p:sp>
    </p:spTree>
    <p:extLst>
      <p:ext uri="{BB962C8B-B14F-4D97-AF65-F5344CB8AC3E}">
        <p14:creationId xmlns:p14="http://schemas.microsoft.com/office/powerpoint/2010/main" val="10792857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Instruction Set Architecture (ISA)</a:t>
            </a:r>
          </a:p>
        </p:txBody>
      </p:sp>
      <p:sp>
        <p:nvSpPr>
          <p:cNvPr id="5" name="Rectangle 4"/>
          <p:cNvSpPr>
            <a:spLocks noChangeArrowheads="1"/>
          </p:cNvSpPr>
          <p:nvPr/>
        </p:nvSpPr>
        <p:spPr bwMode="auto">
          <a:xfrm>
            <a:off x="2798674" y="3401310"/>
            <a:ext cx="8518899" cy="444500"/>
          </a:xfrm>
          <a:prstGeom prst="rect">
            <a:avLst/>
          </a:prstGeom>
          <a:pattFill prst="horzBrick">
            <a:fgClr>
              <a:schemeClr val="accent1"/>
            </a:fgClr>
            <a:bgClr>
              <a:schemeClr val="bg1"/>
            </a:bgClr>
          </a:pattFill>
          <a:ln w="12700">
            <a:solidFill>
              <a:srgbClr val="FFC000"/>
            </a:solidFill>
            <a:miter lim="800000"/>
            <a:headEnd/>
            <a:tailEnd/>
          </a:ln>
          <a:effectLst/>
        </p:spPr>
        <p:txBody>
          <a:bodyPr wrap="none" anchor="ctr"/>
          <a:lstStyle/>
          <a:p>
            <a:endParaRPr lang="en-US" dirty="0">
              <a:solidFill>
                <a:srgbClr val="FFC000"/>
              </a:solidFill>
            </a:endParaRPr>
          </a:p>
        </p:txBody>
      </p:sp>
      <p:grpSp>
        <p:nvGrpSpPr>
          <p:cNvPr id="59" name="Group 58"/>
          <p:cNvGrpSpPr/>
          <p:nvPr/>
        </p:nvGrpSpPr>
        <p:grpSpPr>
          <a:xfrm>
            <a:off x="6575806" y="2106475"/>
            <a:ext cx="1454840" cy="1136650"/>
            <a:chOff x="7252102" y="2105910"/>
            <a:chExt cx="1454840" cy="1136650"/>
          </a:xfrm>
        </p:grpSpPr>
        <p:sp>
          <p:nvSpPr>
            <p:cNvPr id="22" name="Line 20"/>
            <p:cNvSpPr>
              <a:spLocks noChangeShapeType="1"/>
            </p:cNvSpPr>
            <p:nvPr/>
          </p:nvSpPr>
          <p:spPr bwMode="auto">
            <a:xfrm flipV="1">
              <a:off x="8415974" y="3090160"/>
              <a:ext cx="290968" cy="152400"/>
            </a:xfrm>
            <a:prstGeom prst="line">
              <a:avLst/>
            </a:prstGeom>
            <a:noFill/>
            <a:ln w="12700">
              <a:solidFill>
                <a:schemeClr val="tx1"/>
              </a:solidFill>
              <a:round/>
              <a:headEnd/>
              <a:tailEnd/>
            </a:ln>
            <a:effectLst/>
          </p:spPr>
          <p:txBody>
            <a:bodyPr/>
            <a:lstStyle/>
            <a:p>
              <a:endParaRPr lang="en-US" dirty="0"/>
            </a:p>
          </p:txBody>
        </p:sp>
        <p:grpSp>
          <p:nvGrpSpPr>
            <p:cNvPr id="58" name="Group 57"/>
            <p:cNvGrpSpPr/>
            <p:nvPr/>
          </p:nvGrpSpPr>
          <p:grpSpPr>
            <a:xfrm>
              <a:off x="7252102" y="2105910"/>
              <a:ext cx="1163872" cy="1136650"/>
              <a:chOff x="7252102" y="2105910"/>
              <a:chExt cx="1163872" cy="1136650"/>
            </a:xfrm>
          </p:grpSpPr>
          <p:sp>
            <p:nvSpPr>
              <p:cNvPr id="17" name="Oval 16"/>
              <p:cNvSpPr>
                <a:spLocks noChangeArrowheads="1"/>
              </p:cNvSpPr>
              <p:nvPr/>
            </p:nvSpPr>
            <p:spPr bwMode="auto">
              <a:xfrm>
                <a:off x="7648142" y="2105910"/>
                <a:ext cx="468782" cy="292100"/>
              </a:xfrm>
              <a:prstGeom prst="ellipse">
                <a:avLst/>
              </a:prstGeom>
              <a:noFill/>
              <a:ln w="12700">
                <a:solidFill>
                  <a:schemeClr val="tx1"/>
                </a:solidFill>
                <a:round/>
                <a:headEnd/>
                <a:tailEnd/>
              </a:ln>
              <a:effectLst/>
            </p:spPr>
            <p:txBody>
              <a:bodyPr wrap="none" anchor="ctr"/>
              <a:lstStyle/>
              <a:p>
                <a:endParaRPr lang="en-US" dirty="0"/>
              </a:p>
            </p:txBody>
          </p:sp>
          <p:sp>
            <p:nvSpPr>
              <p:cNvPr id="18" name="Line 16"/>
              <p:cNvSpPr>
                <a:spLocks noChangeShapeType="1"/>
              </p:cNvSpPr>
              <p:nvPr/>
            </p:nvSpPr>
            <p:spPr bwMode="auto">
              <a:xfrm>
                <a:off x="7931028" y="2404360"/>
                <a:ext cx="96989" cy="685800"/>
              </a:xfrm>
              <a:prstGeom prst="line">
                <a:avLst/>
              </a:prstGeom>
              <a:noFill/>
              <a:ln w="12700">
                <a:solidFill>
                  <a:schemeClr val="tx1"/>
                </a:solidFill>
                <a:round/>
                <a:headEnd/>
                <a:tailEnd/>
              </a:ln>
              <a:effectLst/>
            </p:spPr>
            <p:txBody>
              <a:bodyPr/>
              <a:lstStyle/>
              <a:p>
                <a:endParaRPr lang="en-US" dirty="0"/>
              </a:p>
            </p:txBody>
          </p:sp>
          <p:sp>
            <p:nvSpPr>
              <p:cNvPr id="19" name="Line 17"/>
              <p:cNvSpPr>
                <a:spLocks noChangeShapeType="1"/>
              </p:cNvSpPr>
              <p:nvPr/>
            </p:nvSpPr>
            <p:spPr bwMode="auto">
              <a:xfrm flipH="1">
                <a:off x="7640060" y="3013960"/>
                <a:ext cx="387957" cy="228600"/>
              </a:xfrm>
              <a:prstGeom prst="line">
                <a:avLst/>
              </a:prstGeom>
              <a:noFill/>
              <a:ln w="12700">
                <a:solidFill>
                  <a:schemeClr val="tx1"/>
                </a:solidFill>
                <a:round/>
                <a:headEnd/>
                <a:tailEnd/>
              </a:ln>
              <a:effectLst/>
            </p:spPr>
            <p:txBody>
              <a:bodyPr/>
              <a:lstStyle/>
              <a:p>
                <a:endParaRPr lang="en-US" dirty="0"/>
              </a:p>
            </p:txBody>
          </p:sp>
          <p:sp>
            <p:nvSpPr>
              <p:cNvPr id="21" name="Line 19"/>
              <p:cNvSpPr>
                <a:spLocks noChangeShapeType="1"/>
              </p:cNvSpPr>
              <p:nvPr/>
            </p:nvSpPr>
            <p:spPr bwMode="auto">
              <a:xfrm>
                <a:off x="8028017" y="3013960"/>
                <a:ext cx="387957" cy="228600"/>
              </a:xfrm>
              <a:prstGeom prst="line">
                <a:avLst/>
              </a:prstGeom>
              <a:noFill/>
              <a:ln w="12700">
                <a:solidFill>
                  <a:schemeClr val="tx1"/>
                </a:solidFill>
                <a:round/>
                <a:headEnd/>
                <a:tailEnd/>
              </a:ln>
              <a:effectLst/>
            </p:spPr>
            <p:txBody>
              <a:bodyPr/>
              <a:lstStyle/>
              <a:p>
                <a:endParaRPr lang="en-US" dirty="0"/>
              </a:p>
            </p:txBody>
          </p:sp>
          <p:sp>
            <p:nvSpPr>
              <p:cNvPr id="24" name="Line 22"/>
              <p:cNvSpPr>
                <a:spLocks noChangeShapeType="1"/>
              </p:cNvSpPr>
              <p:nvPr/>
            </p:nvSpPr>
            <p:spPr bwMode="auto">
              <a:xfrm flipH="1">
                <a:off x="7737049" y="2632960"/>
                <a:ext cx="193979" cy="228600"/>
              </a:xfrm>
              <a:prstGeom prst="line">
                <a:avLst/>
              </a:prstGeom>
              <a:noFill/>
              <a:ln w="12700">
                <a:solidFill>
                  <a:schemeClr val="tx1"/>
                </a:solidFill>
                <a:round/>
                <a:headEnd/>
                <a:tailEnd/>
              </a:ln>
              <a:effectLst/>
            </p:spPr>
            <p:txBody>
              <a:bodyPr/>
              <a:lstStyle/>
              <a:p>
                <a:endParaRPr lang="en-US" dirty="0"/>
              </a:p>
            </p:txBody>
          </p:sp>
          <p:sp>
            <p:nvSpPr>
              <p:cNvPr id="25" name="Line 23"/>
              <p:cNvSpPr>
                <a:spLocks noChangeShapeType="1"/>
              </p:cNvSpPr>
              <p:nvPr/>
            </p:nvSpPr>
            <p:spPr bwMode="auto">
              <a:xfrm flipH="1" flipV="1">
                <a:off x="7446081" y="2785360"/>
                <a:ext cx="290968" cy="76200"/>
              </a:xfrm>
              <a:prstGeom prst="line">
                <a:avLst/>
              </a:prstGeom>
              <a:noFill/>
              <a:ln w="12700">
                <a:solidFill>
                  <a:schemeClr val="tx1"/>
                </a:solidFill>
                <a:round/>
                <a:headEnd/>
                <a:tailEnd/>
              </a:ln>
              <a:effectLst/>
            </p:spPr>
            <p:txBody>
              <a:bodyPr/>
              <a:lstStyle/>
              <a:p>
                <a:endParaRPr lang="en-US" dirty="0"/>
              </a:p>
            </p:txBody>
          </p:sp>
          <p:sp>
            <p:nvSpPr>
              <p:cNvPr id="26" name="Line 24"/>
              <p:cNvSpPr>
                <a:spLocks noChangeShapeType="1"/>
              </p:cNvSpPr>
              <p:nvPr/>
            </p:nvSpPr>
            <p:spPr bwMode="auto">
              <a:xfrm flipH="1">
                <a:off x="7543070" y="2556760"/>
                <a:ext cx="387957" cy="0"/>
              </a:xfrm>
              <a:prstGeom prst="line">
                <a:avLst/>
              </a:prstGeom>
              <a:noFill/>
              <a:ln w="12700">
                <a:solidFill>
                  <a:schemeClr val="tx1"/>
                </a:solidFill>
                <a:round/>
                <a:headEnd/>
                <a:tailEnd/>
              </a:ln>
              <a:effectLst/>
            </p:spPr>
            <p:txBody>
              <a:bodyPr/>
              <a:lstStyle/>
              <a:p>
                <a:endParaRPr lang="en-US" dirty="0"/>
              </a:p>
            </p:txBody>
          </p:sp>
          <p:sp>
            <p:nvSpPr>
              <p:cNvPr id="27" name="Line 25"/>
              <p:cNvSpPr>
                <a:spLocks noChangeShapeType="1"/>
              </p:cNvSpPr>
              <p:nvPr/>
            </p:nvSpPr>
            <p:spPr bwMode="auto">
              <a:xfrm flipH="1" flipV="1">
                <a:off x="7252102" y="2404360"/>
                <a:ext cx="290968" cy="152400"/>
              </a:xfrm>
              <a:prstGeom prst="line">
                <a:avLst/>
              </a:prstGeom>
              <a:noFill/>
              <a:ln w="12700">
                <a:solidFill>
                  <a:schemeClr val="tx1"/>
                </a:solidFill>
                <a:round/>
                <a:headEnd/>
                <a:tailEnd/>
              </a:ln>
              <a:effectLst/>
            </p:spPr>
            <p:txBody>
              <a:bodyPr/>
              <a:lstStyle/>
              <a:p>
                <a:endParaRPr lang="en-US" dirty="0"/>
              </a:p>
            </p:txBody>
          </p:sp>
          <p:sp>
            <p:nvSpPr>
              <p:cNvPr id="28" name="Line 26"/>
              <p:cNvSpPr>
                <a:spLocks noChangeShapeType="1"/>
              </p:cNvSpPr>
              <p:nvPr/>
            </p:nvSpPr>
            <p:spPr bwMode="auto">
              <a:xfrm flipV="1">
                <a:off x="7737049" y="2251960"/>
                <a:ext cx="96989" cy="76200"/>
              </a:xfrm>
              <a:prstGeom prst="line">
                <a:avLst/>
              </a:prstGeom>
              <a:noFill/>
              <a:ln w="12700">
                <a:solidFill>
                  <a:schemeClr val="tx1"/>
                </a:solidFill>
                <a:round/>
                <a:headEnd/>
                <a:tailEnd/>
              </a:ln>
              <a:effectLst/>
            </p:spPr>
            <p:txBody>
              <a:bodyPr/>
              <a:lstStyle/>
              <a:p>
                <a:endParaRPr lang="en-US" dirty="0"/>
              </a:p>
            </p:txBody>
          </p:sp>
        </p:grpSp>
      </p:grpSp>
      <p:grpSp>
        <p:nvGrpSpPr>
          <p:cNvPr id="60" name="Group 59"/>
          <p:cNvGrpSpPr/>
          <p:nvPr/>
        </p:nvGrpSpPr>
        <p:grpSpPr>
          <a:xfrm>
            <a:off x="5314944" y="1953510"/>
            <a:ext cx="1066883" cy="1441450"/>
            <a:chOff x="5603283" y="2029710"/>
            <a:chExt cx="1066883" cy="1441450"/>
          </a:xfrm>
        </p:grpSpPr>
        <p:sp>
          <p:nvSpPr>
            <p:cNvPr id="12" name="Line 10"/>
            <p:cNvSpPr>
              <a:spLocks noChangeShapeType="1"/>
            </p:cNvSpPr>
            <p:nvPr/>
          </p:nvSpPr>
          <p:spPr bwMode="auto">
            <a:xfrm flipH="1">
              <a:off x="5603283" y="3318760"/>
              <a:ext cx="290968" cy="152400"/>
            </a:xfrm>
            <a:prstGeom prst="line">
              <a:avLst/>
            </a:prstGeom>
            <a:noFill/>
            <a:ln w="12700">
              <a:solidFill>
                <a:schemeClr val="tx1"/>
              </a:solidFill>
              <a:round/>
              <a:headEnd/>
              <a:tailEnd/>
            </a:ln>
            <a:effectLst/>
          </p:spPr>
          <p:txBody>
            <a:bodyPr/>
            <a:lstStyle/>
            <a:p>
              <a:endParaRPr lang="en-US" dirty="0"/>
            </a:p>
          </p:txBody>
        </p:sp>
        <p:grpSp>
          <p:nvGrpSpPr>
            <p:cNvPr id="57" name="Group 56"/>
            <p:cNvGrpSpPr/>
            <p:nvPr/>
          </p:nvGrpSpPr>
          <p:grpSpPr>
            <a:xfrm>
              <a:off x="5894251" y="2029710"/>
              <a:ext cx="775915" cy="1289050"/>
              <a:chOff x="5894251" y="2029710"/>
              <a:chExt cx="775915" cy="1289050"/>
            </a:xfrm>
          </p:grpSpPr>
          <p:sp>
            <p:nvSpPr>
              <p:cNvPr id="6" name="Oval 5"/>
              <p:cNvSpPr>
                <a:spLocks noChangeArrowheads="1"/>
              </p:cNvSpPr>
              <p:nvPr/>
            </p:nvSpPr>
            <p:spPr bwMode="auto">
              <a:xfrm>
                <a:off x="5902333" y="2029710"/>
                <a:ext cx="468782" cy="292100"/>
              </a:xfrm>
              <a:prstGeom prst="ellipse">
                <a:avLst/>
              </a:prstGeom>
              <a:noFill/>
              <a:ln w="12700">
                <a:solidFill>
                  <a:schemeClr val="tx1"/>
                </a:solidFill>
                <a:round/>
                <a:headEnd/>
                <a:tailEnd/>
              </a:ln>
              <a:effectLst/>
            </p:spPr>
            <p:txBody>
              <a:bodyPr wrap="none" anchor="ctr"/>
              <a:lstStyle/>
              <a:p>
                <a:endParaRPr lang="en-US" dirty="0"/>
              </a:p>
            </p:txBody>
          </p:sp>
          <p:sp>
            <p:nvSpPr>
              <p:cNvPr id="7" name="Line 5"/>
              <p:cNvSpPr>
                <a:spLocks noChangeShapeType="1"/>
              </p:cNvSpPr>
              <p:nvPr/>
            </p:nvSpPr>
            <p:spPr bwMode="auto">
              <a:xfrm flipH="1">
                <a:off x="6088230" y="2328160"/>
                <a:ext cx="96989" cy="609600"/>
              </a:xfrm>
              <a:prstGeom prst="line">
                <a:avLst/>
              </a:prstGeom>
              <a:noFill/>
              <a:ln w="12700">
                <a:solidFill>
                  <a:schemeClr val="tx1"/>
                </a:solidFill>
                <a:round/>
                <a:headEnd/>
                <a:tailEnd/>
              </a:ln>
              <a:effectLst/>
            </p:spPr>
            <p:txBody>
              <a:bodyPr/>
              <a:lstStyle/>
              <a:p>
                <a:endParaRPr lang="en-US" dirty="0"/>
              </a:p>
            </p:txBody>
          </p:sp>
          <p:sp>
            <p:nvSpPr>
              <p:cNvPr id="8" name="Line 6"/>
              <p:cNvSpPr>
                <a:spLocks noChangeShapeType="1"/>
              </p:cNvSpPr>
              <p:nvPr/>
            </p:nvSpPr>
            <p:spPr bwMode="auto">
              <a:xfrm>
                <a:off x="6088230" y="2937760"/>
                <a:ext cx="290968" cy="0"/>
              </a:xfrm>
              <a:prstGeom prst="line">
                <a:avLst/>
              </a:prstGeom>
              <a:noFill/>
              <a:ln w="12700">
                <a:solidFill>
                  <a:schemeClr val="tx1"/>
                </a:solidFill>
                <a:round/>
                <a:headEnd/>
                <a:tailEnd/>
              </a:ln>
              <a:effectLst/>
            </p:spPr>
            <p:txBody>
              <a:bodyPr/>
              <a:lstStyle/>
              <a:p>
                <a:endParaRPr lang="en-US" dirty="0"/>
              </a:p>
            </p:txBody>
          </p:sp>
          <p:sp>
            <p:nvSpPr>
              <p:cNvPr id="9" name="Line 7"/>
              <p:cNvSpPr>
                <a:spLocks noChangeShapeType="1"/>
              </p:cNvSpPr>
              <p:nvPr/>
            </p:nvSpPr>
            <p:spPr bwMode="auto">
              <a:xfrm>
                <a:off x="6379198" y="2937760"/>
                <a:ext cx="0" cy="304800"/>
              </a:xfrm>
              <a:prstGeom prst="line">
                <a:avLst/>
              </a:prstGeom>
              <a:noFill/>
              <a:ln w="12700">
                <a:solidFill>
                  <a:schemeClr val="tx1"/>
                </a:solidFill>
                <a:round/>
                <a:headEnd/>
                <a:tailEnd/>
              </a:ln>
              <a:effectLst/>
            </p:spPr>
            <p:txBody>
              <a:bodyPr/>
              <a:lstStyle/>
              <a:p>
                <a:endParaRPr lang="en-US" dirty="0"/>
              </a:p>
            </p:txBody>
          </p:sp>
          <p:sp>
            <p:nvSpPr>
              <p:cNvPr id="10" name="Line 8"/>
              <p:cNvSpPr>
                <a:spLocks noChangeShapeType="1"/>
              </p:cNvSpPr>
              <p:nvPr/>
            </p:nvSpPr>
            <p:spPr bwMode="auto">
              <a:xfrm>
                <a:off x="6379198" y="3242560"/>
                <a:ext cx="96989" cy="0"/>
              </a:xfrm>
              <a:prstGeom prst="line">
                <a:avLst/>
              </a:prstGeom>
              <a:noFill/>
              <a:ln w="12700">
                <a:solidFill>
                  <a:schemeClr val="tx1"/>
                </a:solidFill>
                <a:round/>
                <a:headEnd/>
                <a:tailEnd/>
              </a:ln>
              <a:effectLst/>
            </p:spPr>
            <p:txBody>
              <a:bodyPr/>
              <a:lstStyle/>
              <a:p>
                <a:endParaRPr lang="en-US" dirty="0"/>
              </a:p>
            </p:txBody>
          </p:sp>
          <p:sp>
            <p:nvSpPr>
              <p:cNvPr id="11" name="Line 9"/>
              <p:cNvSpPr>
                <a:spLocks noChangeShapeType="1"/>
              </p:cNvSpPr>
              <p:nvPr/>
            </p:nvSpPr>
            <p:spPr bwMode="auto">
              <a:xfrm flipH="1">
                <a:off x="5894251" y="2937760"/>
                <a:ext cx="193979" cy="381000"/>
              </a:xfrm>
              <a:prstGeom prst="line">
                <a:avLst/>
              </a:prstGeom>
              <a:noFill/>
              <a:ln w="12700">
                <a:solidFill>
                  <a:schemeClr val="tx1"/>
                </a:solidFill>
                <a:round/>
                <a:headEnd/>
                <a:tailEnd/>
              </a:ln>
              <a:effectLst/>
            </p:spPr>
            <p:txBody>
              <a:bodyPr/>
              <a:lstStyle/>
              <a:p>
                <a:endParaRPr lang="en-US" dirty="0"/>
              </a:p>
            </p:txBody>
          </p:sp>
          <p:sp>
            <p:nvSpPr>
              <p:cNvPr id="13" name="Line 11"/>
              <p:cNvSpPr>
                <a:spLocks noChangeShapeType="1"/>
              </p:cNvSpPr>
              <p:nvPr/>
            </p:nvSpPr>
            <p:spPr bwMode="auto">
              <a:xfrm>
                <a:off x="6185219" y="2556760"/>
                <a:ext cx="290968" cy="152400"/>
              </a:xfrm>
              <a:prstGeom prst="line">
                <a:avLst/>
              </a:prstGeom>
              <a:noFill/>
              <a:ln w="12700">
                <a:solidFill>
                  <a:schemeClr val="tx1"/>
                </a:solidFill>
                <a:round/>
                <a:headEnd/>
                <a:tailEnd/>
              </a:ln>
              <a:effectLst/>
            </p:spPr>
            <p:txBody>
              <a:bodyPr/>
              <a:lstStyle/>
              <a:p>
                <a:endParaRPr lang="en-US" dirty="0"/>
              </a:p>
            </p:txBody>
          </p:sp>
          <p:sp>
            <p:nvSpPr>
              <p:cNvPr id="14" name="Line 12"/>
              <p:cNvSpPr>
                <a:spLocks noChangeShapeType="1"/>
              </p:cNvSpPr>
              <p:nvPr/>
            </p:nvSpPr>
            <p:spPr bwMode="auto">
              <a:xfrm flipV="1">
                <a:off x="6476187" y="2556760"/>
                <a:ext cx="193979" cy="152400"/>
              </a:xfrm>
              <a:prstGeom prst="line">
                <a:avLst/>
              </a:prstGeom>
              <a:noFill/>
              <a:ln w="12700">
                <a:solidFill>
                  <a:schemeClr val="tx1"/>
                </a:solidFill>
                <a:round/>
                <a:headEnd/>
                <a:tailEnd/>
              </a:ln>
              <a:effectLst/>
            </p:spPr>
            <p:txBody>
              <a:bodyPr/>
              <a:lstStyle/>
              <a:p>
                <a:endParaRPr lang="en-US" dirty="0"/>
              </a:p>
            </p:txBody>
          </p:sp>
          <p:sp>
            <p:nvSpPr>
              <p:cNvPr id="15" name="Line 13"/>
              <p:cNvSpPr>
                <a:spLocks noChangeShapeType="1"/>
              </p:cNvSpPr>
              <p:nvPr/>
            </p:nvSpPr>
            <p:spPr bwMode="auto">
              <a:xfrm>
                <a:off x="6088230" y="2480560"/>
                <a:ext cx="290968" cy="0"/>
              </a:xfrm>
              <a:prstGeom prst="line">
                <a:avLst/>
              </a:prstGeom>
              <a:noFill/>
              <a:ln w="12700">
                <a:solidFill>
                  <a:schemeClr val="tx1"/>
                </a:solidFill>
                <a:round/>
                <a:headEnd/>
                <a:tailEnd/>
              </a:ln>
              <a:effectLst/>
            </p:spPr>
            <p:txBody>
              <a:bodyPr/>
              <a:lstStyle/>
              <a:p>
                <a:endParaRPr lang="en-US" dirty="0"/>
              </a:p>
            </p:txBody>
          </p:sp>
          <p:sp>
            <p:nvSpPr>
              <p:cNvPr id="16" name="Line 14"/>
              <p:cNvSpPr>
                <a:spLocks noChangeShapeType="1"/>
              </p:cNvSpPr>
              <p:nvPr/>
            </p:nvSpPr>
            <p:spPr bwMode="auto">
              <a:xfrm flipV="1">
                <a:off x="6379198" y="2328160"/>
                <a:ext cx="193979" cy="152400"/>
              </a:xfrm>
              <a:prstGeom prst="line">
                <a:avLst/>
              </a:prstGeom>
              <a:noFill/>
              <a:ln w="12700">
                <a:solidFill>
                  <a:schemeClr val="tx1"/>
                </a:solidFill>
                <a:round/>
                <a:headEnd/>
                <a:tailEnd/>
              </a:ln>
              <a:effectLst/>
            </p:spPr>
            <p:txBody>
              <a:bodyPr/>
              <a:lstStyle/>
              <a:p>
                <a:endParaRPr lang="en-US" dirty="0"/>
              </a:p>
            </p:txBody>
          </p:sp>
          <p:sp>
            <p:nvSpPr>
              <p:cNvPr id="29" name="Line 27"/>
              <p:cNvSpPr>
                <a:spLocks noChangeShapeType="1"/>
              </p:cNvSpPr>
              <p:nvPr/>
            </p:nvSpPr>
            <p:spPr bwMode="auto">
              <a:xfrm flipH="1" flipV="1">
                <a:off x="6088230" y="2175760"/>
                <a:ext cx="193979" cy="152400"/>
              </a:xfrm>
              <a:prstGeom prst="line">
                <a:avLst/>
              </a:prstGeom>
              <a:noFill/>
              <a:ln w="12700">
                <a:solidFill>
                  <a:schemeClr val="tx1"/>
                </a:solidFill>
                <a:round/>
                <a:headEnd/>
                <a:tailEnd/>
              </a:ln>
              <a:effectLst/>
            </p:spPr>
            <p:txBody>
              <a:bodyPr/>
              <a:lstStyle/>
              <a:p>
                <a:endParaRPr lang="en-US" dirty="0"/>
              </a:p>
            </p:txBody>
          </p:sp>
        </p:grpSp>
      </p:grpSp>
      <p:grpSp>
        <p:nvGrpSpPr>
          <p:cNvPr id="64" name="Group 63"/>
          <p:cNvGrpSpPr/>
          <p:nvPr/>
        </p:nvGrpSpPr>
        <p:grpSpPr>
          <a:xfrm>
            <a:off x="5169460" y="3852160"/>
            <a:ext cx="3006670" cy="1752600"/>
            <a:chOff x="5424294" y="3852160"/>
            <a:chExt cx="3006670" cy="1752600"/>
          </a:xfrm>
        </p:grpSpPr>
        <p:grpSp>
          <p:nvGrpSpPr>
            <p:cNvPr id="63" name="Group 62"/>
            <p:cNvGrpSpPr/>
            <p:nvPr/>
          </p:nvGrpSpPr>
          <p:grpSpPr>
            <a:xfrm>
              <a:off x="6088230" y="4233160"/>
              <a:ext cx="1648819" cy="1371600"/>
              <a:chOff x="6088230" y="4233160"/>
              <a:chExt cx="1648819" cy="1371600"/>
            </a:xfrm>
          </p:grpSpPr>
          <p:sp>
            <p:nvSpPr>
              <p:cNvPr id="31" name="Line 29"/>
              <p:cNvSpPr>
                <a:spLocks noChangeShapeType="1"/>
              </p:cNvSpPr>
              <p:nvPr/>
            </p:nvSpPr>
            <p:spPr bwMode="auto">
              <a:xfrm flipV="1">
                <a:off x="6767155" y="4233160"/>
                <a:ext cx="96989" cy="76200"/>
              </a:xfrm>
              <a:prstGeom prst="line">
                <a:avLst/>
              </a:prstGeom>
              <a:noFill/>
              <a:ln w="50800">
                <a:solidFill>
                  <a:schemeClr val="tx1"/>
                </a:solidFill>
                <a:round/>
                <a:headEnd/>
                <a:tailEnd/>
              </a:ln>
              <a:effectLst/>
            </p:spPr>
            <p:txBody>
              <a:bodyPr/>
              <a:lstStyle/>
              <a:p>
                <a:endParaRPr lang="en-US" dirty="0"/>
              </a:p>
            </p:txBody>
          </p:sp>
          <p:sp>
            <p:nvSpPr>
              <p:cNvPr id="33" name="Line 31"/>
              <p:cNvSpPr>
                <a:spLocks noChangeShapeType="1"/>
              </p:cNvSpPr>
              <p:nvPr/>
            </p:nvSpPr>
            <p:spPr bwMode="auto">
              <a:xfrm>
                <a:off x="6961134" y="4233160"/>
                <a:ext cx="96989" cy="76200"/>
              </a:xfrm>
              <a:prstGeom prst="line">
                <a:avLst/>
              </a:prstGeom>
              <a:noFill/>
              <a:ln w="50800">
                <a:solidFill>
                  <a:schemeClr val="tx1"/>
                </a:solidFill>
                <a:round/>
                <a:headEnd/>
                <a:tailEnd/>
              </a:ln>
              <a:effectLst/>
            </p:spPr>
            <p:txBody>
              <a:bodyPr/>
              <a:lstStyle/>
              <a:p>
                <a:endParaRPr lang="en-US" dirty="0"/>
              </a:p>
            </p:txBody>
          </p:sp>
          <p:sp>
            <p:nvSpPr>
              <p:cNvPr id="36" name="Line 34"/>
              <p:cNvSpPr>
                <a:spLocks noChangeShapeType="1"/>
              </p:cNvSpPr>
              <p:nvPr/>
            </p:nvSpPr>
            <p:spPr bwMode="auto">
              <a:xfrm flipV="1">
                <a:off x="6088230" y="5528560"/>
                <a:ext cx="0" cy="76200"/>
              </a:xfrm>
              <a:prstGeom prst="line">
                <a:avLst/>
              </a:prstGeom>
              <a:noFill/>
              <a:ln w="50800">
                <a:solidFill>
                  <a:schemeClr val="tx1"/>
                </a:solidFill>
                <a:round/>
                <a:headEnd/>
                <a:tailEnd/>
              </a:ln>
              <a:effectLst/>
            </p:spPr>
            <p:txBody>
              <a:bodyPr/>
              <a:lstStyle/>
              <a:p>
                <a:endParaRPr lang="en-US" dirty="0"/>
              </a:p>
            </p:txBody>
          </p:sp>
          <p:sp>
            <p:nvSpPr>
              <p:cNvPr id="40" name="Line 38"/>
              <p:cNvSpPr>
                <a:spLocks noChangeShapeType="1"/>
              </p:cNvSpPr>
              <p:nvPr/>
            </p:nvSpPr>
            <p:spPr bwMode="auto">
              <a:xfrm flipV="1">
                <a:off x="7640060" y="5452360"/>
                <a:ext cx="96989" cy="76200"/>
              </a:xfrm>
              <a:prstGeom prst="line">
                <a:avLst/>
              </a:prstGeom>
              <a:noFill/>
              <a:ln w="50800">
                <a:solidFill>
                  <a:schemeClr val="tx1"/>
                </a:solidFill>
                <a:round/>
                <a:headEnd/>
                <a:tailEnd/>
              </a:ln>
              <a:effectLst/>
            </p:spPr>
            <p:txBody>
              <a:bodyPr/>
              <a:lstStyle/>
              <a:p>
                <a:endParaRPr lang="en-US" dirty="0"/>
              </a:p>
            </p:txBody>
          </p:sp>
          <p:sp>
            <p:nvSpPr>
              <p:cNvPr id="43" name="Line 41"/>
              <p:cNvSpPr>
                <a:spLocks noChangeShapeType="1"/>
              </p:cNvSpPr>
              <p:nvPr/>
            </p:nvSpPr>
            <p:spPr bwMode="auto">
              <a:xfrm flipH="1">
                <a:off x="6088230" y="5604760"/>
                <a:ext cx="193979" cy="0"/>
              </a:xfrm>
              <a:prstGeom prst="line">
                <a:avLst/>
              </a:prstGeom>
              <a:noFill/>
              <a:ln w="50800">
                <a:solidFill>
                  <a:schemeClr val="tx1"/>
                </a:solidFill>
                <a:round/>
                <a:headEnd/>
                <a:tailEnd/>
              </a:ln>
              <a:effectLst/>
            </p:spPr>
            <p:txBody>
              <a:bodyPr/>
              <a:lstStyle/>
              <a:p>
                <a:endParaRPr lang="en-US" dirty="0"/>
              </a:p>
            </p:txBody>
          </p:sp>
        </p:grpSp>
        <p:grpSp>
          <p:nvGrpSpPr>
            <p:cNvPr id="62" name="Group 61"/>
            <p:cNvGrpSpPr/>
            <p:nvPr/>
          </p:nvGrpSpPr>
          <p:grpSpPr>
            <a:xfrm>
              <a:off x="5424294" y="3852160"/>
              <a:ext cx="3006670" cy="1752600"/>
              <a:chOff x="5409304" y="3852160"/>
              <a:chExt cx="3006670" cy="1752600"/>
            </a:xfrm>
          </p:grpSpPr>
          <p:sp>
            <p:nvSpPr>
              <p:cNvPr id="30" name="Oval 29"/>
              <p:cNvSpPr>
                <a:spLocks noChangeArrowheads="1"/>
              </p:cNvSpPr>
              <p:nvPr/>
            </p:nvSpPr>
            <p:spPr bwMode="auto">
              <a:xfrm>
                <a:off x="6508517" y="3953760"/>
                <a:ext cx="808245" cy="482600"/>
              </a:xfrm>
              <a:prstGeom prst="ellipse">
                <a:avLst/>
              </a:prstGeom>
              <a:noFill/>
              <a:ln w="50800">
                <a:solidFill>
                  <a:schemeClr val="tx1"/>
                </a:solidFill>
                <a:round/>
                <a:headEnd/>
                <a:tailEnd/>
              </a:ln>
              <a:effectLst/>
            </p:spPr>
            <p:txBody>
              <a:bodyPr wrap="none" anchor="ctr"/>
              <a:lstStyle/>
              <a:p>
                <a:endParaRPr lang="en-US" dirty="0"/>
              </a:p>
            </p:txBody>
          </p:sp>
          <p:sp>
            <p:nvSpPr>
              <p:cNvPr id="32" name="Line 30"/>
              <p:cNvSpPr>
                <a:spLocks noChangeShapeType="1"/>
              </p:cNvSpPr>
              <p:nvPr/>
            </p:nvSpPr>
            <p:spPr bwMode="auto">
              <a:xfrm>
                <a:off x="6864145" y="4233160"/>
                <a:ext cx="96989" cy="0"/>
              </a:xfrm>
              <a:prstGeom prst="line">
                <a:avLst/>
              </a:prstGeom>
              <a:noFill/>
              <a:ln w="50800">
                <a:solidFill>
                  <a:schemeClr val="tx1"/>
                </a:solidFill>
                <a:round/>
                <a:headEnd/>
                <a:tailEnd/>
              </a:ln>
              <a:effectLst/>
            </p:spPr>
            <p:txBody>
              <a:bodyPr/>
              <a:lstStyle/>
              <a:p>
                <a:endParaRPr lang="en-US" dirty="0"/>
              </a:p>
            </p:txBody>
          </p:sp>
          <p:sp>
            <p:nvSpPr>
              <p:cNvPr id="34" name="Line 32"/>
              <p:cNvSpPr>
                <a:spLocks noChangeShapeType="1"/>
              </p:cNvSpPr>
              <p:nvPr/>
            </p:nvSpPr>
            <p:spPr bwMode="auto">
              <a:xfrm>
                <a:off x="6961134" y="4080760"/>
                <a:ext cx="193979" cy="0"/>
              </a:xfrm>
              <a:prstGeom prst="line">
                <a:avLst/>
              </a:prstGeom>
              <a:noFill/>
              <a:ln w="50800">
                <a:solidFill>
                  <a:schemeClr val="tx1"/>
                </a:solidFill>
                <a:round/>
                <a:headEnd/>
                <a:tailEnd/>
              </a:ln>
              <a:effectLst/>
            </p:spPr>
            <p:txBody>
              <a:bodyPr/>
              <a:lstStyle/>
              <a:p>
                <a:endParaRPr lang="en-US" dirty="0"/>
              </a:p>
            </p:txBody>
          </p:sp>
          <p:sp>
            <p:nvSpPr>
              <p:cNvPr id="35" name="Line 33"/>
              <p:cNvSpPr>
                <a:spLocks noChangeShapeType="1"/>
              </p:cNvSpPr>
              <p:nvPr/>
            </p:nvSpPr>
            <p:spPr bwMode="auto">
              <a:xfrm flipH="1">
                <a:off x="6670166" y="4080760"/>
                <a:ext cx="96989" cy="0"/>
              </a:xfrm>
              <a:prstGeom prst="line">
                <a:avLst/>
              </a:prstGeom>
              <a:noFill/>
              <a:ln w="50800">
                <a:solidFill>
                  <a:schemeClr val="tx1"/>
                </a:solidFill>
                <a:round/>
                <a:headEnd/>
                <a:tailEnd/>
              </a:ln>
              <a:effectLst/>
            </p:spPr>
            <p:txBody>
              <a:bodyPr/>
              <a:lstStyle/>
              <a:p>
                <a:endParaRPr lang="en-US" dirty="0"/>
              </a:p>
            </p:txBody>
          </p:sp>
          <p:sp>
            <p:nvSpPr>
              <p:cNvPr id="37" name="Line 35"/>
              <p:cNvSpPr>
                <a:spLocks noChangeShapeType="1"/>
              </p:cNvSpPr>
              <p:nvPr/>
            </p:nvSpPr>
            <p:spPr bwMode="auto">
              <a:xfrm>
                <a:off x="6961134" y="4461760"/>
                <a:ext cx="0" cy="609600"/>
              </a:xfrm>
              <a:prstGeom prst="line">
                <a:avLst/>
              </a:prstGeom>
              <a:noFill/>
              <a:ln w="50800">
                <a:solidFill>
                  <a:schemeClr val="tx1"/>
                </a:solidFill>
                <a:round/>
                <a:headEnd/>
                <a:tailEnd/>
              </a:ln>
              <a:effectLst/>
            </p:spPr>
            <p:txBody>
              <a:bodyPr/>
              <a:lstStyle/>
              <a:p>
                <a:endParaRPr lang="en-US" dirty="0"/>
              </a:p>
            </p:txBody>
          </p:sp>
          <p:sp>
            <p:nvSpPr>
              <p:cNvPr id="38" name="Line 36"/>
              <p:cNvSpPr>
                <a:spLocks noChangeShapeType="1"/>
              </p:cNvSpPr>
              <p:nvPr/>
            </p:nvSpPr>
            <p:spPr bwMode="auto">
              <a:xfrm>
                <a:off x="6961134" y="5071360"/>
                <a:ext cx="484947" cy="0"/>
              </a:xfrm>
              <a:prstGeom prst="line">
                <a:avLst/>
              </a:prstGeom>
              <a:noFill/>
              <a:ln w="50800">
                <a:solidFill>
                  <a:schemeClr val="tx1"/>
                </a:solidFill>
                <a:round/>
                <a:headEnd/>
                <a:tailEnd/>
              </a:ln>
              <a:effectLst/>
            </p:spPr>
            <p:txBody>
              <a:bodyPr/>
              <a:lstStyle/>
              <a:p>
                <a:endParaRPr lang="en-US" dirty="0"/>
              </a:p>
            </p:txBody>
          </p:sp>
          <p:sp>
            <p:nvSpPr>
              <p:cNvPr id="39" name="Line 37"/>
              <p:cNvSpPr>
                <a:spLocks noChangeShapeType="1"/>
              </p:cNvSpPr>
              <p:nvPr/>
            </p:nvSpPr>
            <p:spPr bwMode="auto">
              <a:xfrm>
                <a:off x="7446081" y="5071360"/>
                <a:ext cx="193979" cy="457200"/>
              </a:xfrm>
              <a:prstGeom prst="line">
                <a:avLst/>
              </a:prstGeom>
              <a:noFill/>
              <a:ln w="50800">
                <a:solidFill>
                  <a:schemeClr val="tx1"/>
                </a:solidFill>
                <a:round/>
                <a:headEnd/>
                <a:tailEnd/>
              </a:ln>
              <a:effectLst/>
            </p:spPr>
            <p:txBody>
              <a:bodyPr/>
              <a:lstStyle/>
              <a:p>
                <a:endParaRPr lang="en-US" dirty="0"/>
              </a:p>
            </p:txBody>
          </p:sp>
          <p:sp>
            <p:nvSpPr>
              <p:cNvPr id="41" name="Line 39"/>
              <p:cNvSpPr>
                <a:spLocks noChangeShapeType="1"/>
              </p:cNvSpPr>
              <p:nvPr/>
            </p:nvSpPr>
            <p:spPr bwMode="auto">
              <a:xfrm flipH="1">
                <a:off x="6476187" y="5071360"/>
                <a:ext cx="484947" cy="76200"/>
              </a:xfrm>
              <a:prstGeom prst="line">
                <a:avLst/>
              </a:prstGeom>
              <a:noFill/>
              <a:ln w="50800">
                <a:solidFill>
                  <a:schemeClr val="tx1"/>
                </a:solidFill>
                <a:round/>
                <a:headEnd/>
                <a:tailEnd/>
              </a:ln>
              <a:effectLst/>
            </p:spPr>
            <p:txBody>
              <a:bodyPr/>
              <a:lstStyle/>
              <a:p>
                <a:endParaRPr lang="en-US" dirty="0"/>
              </a:p>
            </p:txBody>
          </p:sp>
          <p:sp>
            <p:nvSpPr>
              <p:cNvPr id="42" name="Line 40"/>
              <p:cNvSpPr>
                <a:spLocks noChangeShapeType="1"/>
              </p:cNvSpPr>
              <p:nvPr/>
            </p:nvSpPr>
            <p:spPr bwMode="auto">
              <a:xfrm flipH="1">
                <a:off x="6282208" y="5147560"/>
                <a:ext cx="193979" cy="457200"/>
              </a:xfrm>
              <a:prstGeom prst="line">
                <a:avLst/>
              </a:prstGeom>
              <a:noFill/>
              <a:ln w="50800">
                <a:solidFill>
                  <a:schemeClr val="tx1"/>
                </a:solidFill>
                <a:round/>
                <a:headEnd/>
                <a:tailEnd/>
              </a:ln>
              <a:effectLst/>
            </p:spPr>
            <p:txBody>
              <a:bodyPr/>
              <a:lstStyle/>
              <a:p>
                <a:endParaRPr lang="en-US" dirty="0"/>
              </a:p>
            </p:txBody>
          </p:sp>
          <p:sp>
            <p:nvSpPr>
              <p:cNvPr id="44" name="Line 42"/>
              <p:cNvSpPr>
                <a:spLocks noChangeShapeType="1"/>
              </p:cNvSpPr>
              <p:nvPr/>
            </p:nvSpPr>
            <p:spPr bwMode="auto">
              <a:xfrm>
                <a:off x="6961134" y="4461760"/>
                <a:ext cx="678926" cy="76200"/>
              </a:xfrm>
              <a:prstGeom prst="line">
                <a:avLst/>
              </a:prstGeom>
              <a:noFill/>
              <a:ln w="50800">
                <a:solidFill>
                  <a:schemeClr val="tx1"/>
                </a:solidFill>
                <a:round/>
                <a:headEnd/>
                <a:tailEnd/>
              </a:ln>
              <a:effectLst/>
            </p:spPr>
            <p:txBody>
              <a:bodyPr/>
              <a:lstStyle/>
              <a:p>
                <a:endParaRPr lang="en-US" dirty="0"/>
              </a:p>
            </p:txBody>
          </p:sp>
          <p:sp>
            <p:nvSpPr>
              <p:cNvPr id="45" name="Line 43"/>
              <p:cNvSpPr>
                <a:spLocks noChangeShapeType="1"/>
              </p:cNvSpPr>
              <p:nvPr/>
            </p:nvSpPr>
            <p:spPr bwMode="auto">
              <a:xfrm flipV="1">
                <a:off x="7640060" y="3852160"/>
                <a:ext cx="484947" cy="685800"/>
              </a:xfrm>
              <a:prstGeom prst="line">
                <a:avLst/>
              </a:prstGeom>
              <a:noFill/>
              <a:ln w="50800">
                <a:solidFill>
                  <a:schemeClr val="tx1"/>
                </a:solidFill>
                <a:round/>
                <a:headEnd/>
                <a:tailEnd/>
              </a:ln>
              <a:effectLst/>
            </p:spPr>
            <p:txBody>
              <a:bodyPr/>
              <a:lstStyle/>
              <a:p>
                <a:endParaRPr lang="en-US" dirty="0"/>
              </a:p>
            </p:txBody>
          </p:sp>
          <p:sp>
            <p:nvSpPr>
              <p:cNvPr id="46" name="Line 44"/>
              <p:cNvSpPr>
                <a:spLocks noChangeShapeType="1"/>
              </p:cNvSpPr>
              <p:nvPr/>
            </p:nvSpPr>
            <p:spPr bwMode="auto">
              <a:xfrm>
                <a:off x="8125006" y="3852160"/>
                <a:ext cx="290968" cy="0"/>
              </a:xfrm>
              <a:prstGeom prst="line">
                <a:avLst/>
              </a:prstGeom>
              <a:noFill/>
              <a:ln w="50800">
                <a:solidFill>
                  <a:schemeClr val="tx1"/>
                </a:solidFill>
                <a:round/>
                <a:headEnd/>
                <a:tailEnd/>
              </a:ln>
              <a:effectLst/>
            </p:spPr>
            <p:txBody>
              <a:bodyPr/>
              <a:lstStyle/>
              <a:p>
                <a:endParaRPr lang="en-US" dirty="0"/>
              </a:p>
            </p:txBody>
          </p:sp>
          <p:sp>
            <p:nvSpPr>
              <p:cNvPr id="47" name="Line 45"/>
              <p:cNvSpPr>
                <a:spLocks noChangeShapeType="1"/>
              </p:cNvSpPr>
              <p:nvPr/>
            </p:nvSpPr>
            <p:spPr bwMode="auto">
              <a:xfrm flipH="1">
                <a:off x="6379198" y="4537960"/>
                <a:ext cx="581936" cy="76200"/>
              </a:xfrm>
              <a:prstGeom prst="line">
                <a:avLst/>
              </a:prstGeom>
              <a:noFill/>
              <a:ln w="50800">
                <a:solidFill>
                  <a:schemeClr val="tx1"/>
                </a:solidFill>
                <a:round/>
                <a:headEnd/>
                <a:tailEnd/>
              </a:ln>
              <a:effectLst/>
            </p:spPr>
            <p:txBody>
              <a:bodyPr/>
              <a:lstStyle/>
              <a:p>
                <a:endParaRPr lang="en-US" dirty="0"/>
              </a:p>
            </p:txBody>
          </p:sp>
          <p:sp>
            <p:nvSpPr>
              <p:cNvPr id="48" name="Line 46"/>
              <p:cNvSpPr>
                <a:spLocks noChangeShapeType="1"/>
              </p:cNvSpPr>
              <p:nvPr/>
            </p:nvSpPr>
            <p:spPr bwMode="auto">
              <a:xfrm flipH="1" flipV="1">
                <a:off x="5700272" y="3852160"/>
                <a:ext cx="678926" cy="762000"/>
              </a:xfrm>
              <a:prstGeom prst="line">
                <a:avLst/>
              </a:prstGeom>
              <a:noFill/>
              <a:ln w="50800">
                <a:solidFill>
                  <a:schemeClr val="tx1"/>
                </a:solidFill>
                <a:round/>
                <a:headEnd/>
                <a:tailEnd/>
              </a:ln>
              <a:effectLst/>
            </p:spPr>
            <p:txBody>
              <a:bodyPr/>
              <a:lstStyle/>
              <a:p>
                <a:endParaRPr lang="en-US" dirty="0"/>
              </a:p>
            </p:txBody>
          </p:sp>
          <p:sp>
            <p:nvSpPr>
              <p:cNvPr id="49" name="Line 47"/>
              <p:cNvSpPr>
                <a:spLocks noChangeShapeType="1"/>
              </p:cNvSpPr>
              <p:nvPr/>
            </p:nvSpPr>
            <p:spPr bwMode="auto">
              <a:xfrm flipH="1">
                <a:off x="5409304" y="3852160"/>
                <a:ext cx="290968" cy="0"/>
              </a:xfrm>
              <a:prstGeom prst="line">
                <a:avLst/>
              </a:prstGeom>
              <a:noFill/>
              <a:ln w="50800">
                <a:solidFill>
                  <a:schemeClr val="tx1"/>
                </a:solidFill>
                <a:round/>
                <a:headEnd/>
                <a:tailEnd/>
              </a:ln>
              <a:effectLst/>
            </p:spPr>
            <p:txBody>
              <a:bodyPr/>
              <a:lstStyle/>
              <a:p>
                <a:endParaRPr lang="en-US" dirty="0"/>
              </a:p>
            </p:txBody>
          </p:sp>
        </p:grpSp>
      </p:grpSp>
      <p:sp useBgFill="1">
        <p:nvSpPr>
          <p:cNvPr id="50" name="Rectangle 49"/>
          <p:cNvSpPr>
            <a:spLocks noChangeArrowheads="1"/>
          </p:cNvSpPr>
          <p:nvPr/>
        </p:nvSpPr>
        <p:spPr bwMode="auto">
          <a:xfrm>
            <a:off x="5813427" y="3483860"/>
            <a:ext cx="1937347" cy="306109"/>
          </a:xfrm>
          <a:prstGeom prst="rect">
            <a:avLst/>
          </a:prstGeom>
          <a:ln w="12700">
            <a:noFill/>
            <a:miter lim="800000"/>
            <a:headEnd/>
            <a:tailEnd/>
          </a:ln>
          <a:effectLst/>
        </p:spPr>
        <p:txBody>
          <a:bodyPr wrap="none" lIns="63500" tIns="25400" rIns="63500" bIns="25400">
            <a:spAutoFit/>
          </a:bodyPr>
          <a:lstStyle/>
          <a:p>
            <a:pPr>
              <a:lnSpc>
                <a:spcPct val="92000"/>
              </a:lnSpc>
            </a:pPr>
            <a:r>
              <a:rPr lang="en-US" b="1" dirty="0">
                <a:solidFill>
                  <a:srgbClr val="C00000"/>
                </a:solidFill>
              </a:rPr>
              <a:t>Instruction Set</a:t>
            </a:r>
          </a:p>
        </p:txBody>
      </p:sp>
      <p:sp>
        <p:nvSpPr>
          <p:cNvPr id="51" name="Rectangle 50"/>
          <p:cNvSpPr>
            <a:spLocks noChangeArrowheads="1"/>
          </p:cNvSpPr>
          <p:nvPr/>
        </p:nvSpPr>
        <p:spPr bwMode="auto">
          <a:xfrm>
            <a:off x="2224820" y="2582160"/>
            <a:ext cx="1540461" cy="312906"/>
          </a:xfrm>
          <a:prstGeom prst="rect">
            <a:avLst/>
          </a:prstGeom>
          <a:noFill/>
          <a:ln w="12700">
            <a:noFill/>
            <a:miter lim="800000"/>
            <a:headEnd/>
            <a:tailEnd/>
          </a:ln>
          <a:effectLst/>
        </p:spPr>
        <p:txBody>
          <a:bodyPr wrap="none" lIns="63500" tIns="25400" rIns="63500" bIns="25400">
            <a:spAutoFit/>
          </a:bodyPr>
          <a:lstStyle/>
          <a:p>
            <a:pPr>
              <a:lnSpc>
                <a:spcPct val="85000"/>
              </a:lnSpc>
            </a:pPr>
            <a:r>
              <a:rPr lang="en-US" sz="2000" b="1" dirty="0"/>
              <a:t>Software</a:t>
            </a:r>
          </a:p>
        </p:txBody>
      </p:sp>
      <p:sp>
        <p:nvSpPr>
          <p:cNvPr id="52" name="Rectangle 51"/>
          <p:cNvSpPr>
            <a:spLocks noChangeArrowheads="1"/>
          </p:cNvSpPr>
          <p:nvPr/>
        </p:nvSpPr>
        <p:spPr bwMode="auto">
          <a:xfrm>
            <a:off x="2224820" y="4487160"/>
            <a:ext cx="1650639" cy="312906"/>
          </a:xfrm>
          <a:prstGeom prst="rect">
            <a:avLst/>
          </a:prstGeom>
          <a:noFill/>
          <a:ln w="12700">
            <a:noFill/>
            <a:miter lim="800000"/>
            <a:headEnd/>
            <a:tailEnd/>
          </a:ln>
          <a:effectLst/>
        </p:spPr>
        <p:txBody>
          <a:bodyPr wrap="none" lIns="63500" tIns="25400" rIns="63500" bIns="25400">
            <a:spAutoFit/>
          </a:bodyPr>
          <a:lstStyle/>
          <a:p>
            <a:pPr>
              <a:lnSpc>
                <a:spcPct val="85000"/>
              </a:lnSpc>
            </a:pPr>
            <a:r>
              <a:rPr lang="en-US" sz="2000" b="1" dirty="0"/>
              <a:t>Hardware</a:t>
            </a:r>
          </a:p>
        </p:txBody>
      </p:sp>
      <p:sp>
        <p:nvSpPr>
          <p:cNvPr id="53" name="TextBox 52"/>
          <p:cNvSpPr txBox="1"/>
          <p:nvPr/>
        </p:nvSpPr>
        <p:spPr>
          <a:xfrm>
            <a:off x="1576913" y="5844930"/>
            <a:ext cx="8814216" cy="307777"/>
          </a:xfrm>
          <a:prstGeom prst="rect">
            <a:avLst/>
          </a:prstGeom>
          <a:noFill/>
        </p:spPr>
        <p:txBody>
          <a:bodyPr wrap="square" rtlCol="0">
            <a:spAutoFit/>
          </a:bodyPr>
          <a:lstStyle/>
          <a:p>
            <a:r>
              <a:rPr lang="en-US" sz="1400" dirty="0"/>
              <a:t>Source: Computer Architecture: A Quantitative Approach,  J. L. Hennessy &amp; D. A. Patterson, 3</a:t>
            </a:r>
            <a:r>
              <a:rPr lang="en-US" sz="1400" baseline="30000" dirty="0"/>
              <a:t>rd</a:t>
            </a:r>
            <a:r>
              <a:rPr lang="en-US" sz="1400" dirty="0"/>
              <a:t>  Edition.</a:t>
            </a:r>
          </a:p>
        </p:txBody>
      </p:sp>
      <p:pic>
        <p:nvPicPr>
          <p:cNvPr id="54" name="Picture 53"/>
          <p:cNvPicPr>
            <a:picLocks noChangeAspect="1"/>
          </p:cNvPicPr>
          <p:nvPr/>
        </p:nvPicPr>
        <p:blipFill>
          <a:blip r:embed="rId2"/>
          <a:stretch>
            <a:fillRect/>
          </a:stretch>
        </p:blipFill>
        <p:spPr>
          <a:xfrm>
            <a:off x="9949867" y="3911871"/>
            <a:ext cx="1472638" cy="1396577"/>
          </a:xfrm>
          <a:prstGeom prst="rect">
            <a:avLst/>
          </a:prstGeom>
        </p:spPr>
      </p:pic>
      <p:sp>
        <p:nvSpPr>
          <p:cNvPr id="55" name="Rectangle 54"/>
          <p:cNvSpPr/>
          <p:nvPr/>
        </p:nvSpPr>
        <p:spPr>
          <a:xfrm>
            <a:off x="8297902" y="2251960"/>
            <a:ext cx="1543748" cy="841256"/>
          </a:xfrm>
          <a:prstGeom prst="rect">
            <a:avLst/>
          </a:prstGeom>
        </p:spPr>
        <p:txBody>
          <a:bodyPr wrap="square">
            <a:spAutoFit/>
          </a:bodyPr>
          <a:lstStyle/>
          <a:p>
            <a:pPr>
              <a:spcBef>
                <a:spcPts val="372"/>
              </a:spcBef>
              <a:buNone/>
            </a:pPr>
            <a:r>
              <a:rPr lang="en-US" sz="1400" b="1" dirty="0" err="1">
                <a:latin typeface="Courier New" pitchFamily="49" charset="0"/>
                <a:cs typeface="Courier New" pitchFamily="49" charset="0"/>
              </a:rPr>
              <a:t>mov</a:t>
            </a:r>
            <a:r>
              <a:rPr lang="en-US" sz="1400" b="1" dirty="0">
                <a:latin typeface="Courier New" pitchFamily="49" charset="0"/>
                <a:cs typeface="Courier New" pitchFamily="49" charset="0"/>
              </a:rPr>
              <a:t> 5,r1</a:t>
            </a:r>
          </a:p>
          <a:p>
            <a:pPr>
              <a:spcBef>
                <a:spcPts val="372"/>
              </a:spcBef>
              <a:buNone/>
            </a:pPr>
            <a:r>
              <a:rPr lang="en-US" sz="1400" b="1" dirty="0" err="1">
                <a:latin typeface="Courier New" pitchFamily="49" charset="0"/>
                <a:cs typeface="Courier New" pitchFamily="49" charset="0"/>
              </a:rPr>
              <a:t>mov</a:t>
            </a:r>
            <a:r>
              <a:rPr lang="en-US" sz="1400" b="1" dirty="0">
                <a:latin typeface="Courier New" pitchFamily="49" charset="0"/>
                <a:cs typeface="Courier New" pitchFamily="49" charset="0"/>
              </a:rPr>
              <a:t> 6,r2</a:t>
            </a:r>
          </a:p>
          <a:p>
            <a:pPr>
              <a:spcBef>
                <a:spcPts val="372"/>
              </a:spcBef>
              <a:buNone/>
            </a:pPr>
            <a:r>
              <a:rPr lang="en-US" sz="1400" b="1" dirty="0">
                <a:latin typeface="Courier New" pitchFamily="49" charset="0"/>
                <a:cs typeface="Courier New" pitchFamily="49" charset="0"/>
              </a:rPr>
              <a:t>add r1,r2,r3</a:t>
            </a:r>
          </a:p>
        </p:txBody>
      </p:sp>
      <p:pic>
        <p:nvPicPr>
          <p:cNvPr id="56" name="Picture 55"/>
          <p:cNvPicPr>
            <a:picLocks noChangeAspect="1"/>
          </p:cNvPicPr>
          <p:nvPr/>
        </p:nvPicPr>
        <p:blipFill>
          <a:blip r:embed="rId3"/>
          <a:stretch>
            <a:fillRect/>
          </a:stretch>
        </p:blipFill>
        <p:spPr>
          <a:xfrm>
            <a:off x="8495027" y="3930837"/>
            <a:ext cx="1194652" cy="1206654"/>
          </a:xfrm>
          <a:prstGeom prst="rect">
            <a:avLst/>
          </a:prstGeom>
        </p:spPr>
      </p:pic>
      <p:sp>
        <p:nvSpPr>
          <p:cNvPr id="3" name="Rectangle 2"/>
          <p:cNvSpPr/>
          <p:nvPr/>
        </p:nvSpPr>
        <p:spPr>
          <a:xfrm>
            <a:off x="9949868" y="2211116"/>
            <a:ext cx="1362206" cy="584775"/>
          </a:xfrm>
          <a:prstGeom prst="rect">
            <a:avLst/>
          </a:prstGeom>
        </p:spPr>
        <p:txBody>
          <a:bodyPr wrap="square">
            <a:spAutoFit/>
          </a:bodyPr>
          <a:lstStyle/>
          <a:p>
            <a:r>
              <a:rPr lang="en-US" sz="1600" b="1" dirty="0" err="1">
                <a:latin typeface="Courier New" charset="0"/>
                <a:ea typeface="Courier New" charset="0"/>
                <a:cs typeface="Courier New" charset="0"/>
              </a:rPr>
              <a:t>mov</a:t>
            </a:r>
            <a:r>
              <a:rPr lang="en-US" sz="1600" b="1" dirty="0">
                <a:latin typeface="Courier New" charset="0"/>
                <a:ea typeface="Courier New" charset="0"/>
                <a:cs typeface="Courier New" charset="0"/>
              </a:rPr>
              <a:t> eax,5 </a:t>
            </a:r>
          </a:p>
          <a:p>
            <a:r>
              <a:rPr lang="en-US" sz="1600" b="1" dirty="0">
                <a:latin typeface="Courier New" charset="0"/>
                <a:ea typeface="Courier New" charset="0"/>
                <a:cs typeface="Courier New" charset="0"/>
              </a:rPr>
              <a:t>add eax,6</a:t>
            </a:r>
          </a:p>
        </p:txBody>
      </p:sp>
      <p:sp>
        <p:nvSpPr>
          <p:cNvPr id="65" name="TextBox 64"/>
          <p:cNvSpPr txBox="1"/>
          <p:nvPr/>
        </p:nvSpPr>
        <p:spPr>
          <a:xfrm>
            <a:off x="8495027" y="1903228"/>
            <a:ext cx="791179" cy="369332"/>
          </a:xfrm>
          <a:prstGeom prst="rect">
            <a:avLst/>
          </a:prstGeom>
          <a:noFill/>
        </p:spPr>
        <p:txBody>
          <a:bodyPr wrap="none" rtlCol="0">
            <a:spAutoFit/>
          </a:bodyPr>
          <a:lstStyle/>
          <a:p>
            <a:r>
              <a:rPr lang="en-US" b="1" dirty="0">
                <a:solidFill>
                  <a:schemeClr val="accent3"/>
                </a:solidFill>
              </a:rPr>
              <a:t>SPARC</a:t>
            </a:r>
          </a:p>
        </p:txBody>
      </p:sp>
      <p:sp>
        <p:nvSpPr>
          <p:cNvPr id="66" name="TextBox 65"/>
          <p:cNvSpPr txBox="1"/>
          <p:nvPr/>
        </p:nvSpPr>
        <p:spPr>
          <a:xfrm>
            <a:off x="10297475" y="1903228"/>
            <a:ext cx="615874" cy="369332"/>
          </a:xfrm>
          <a:prstGeom prst="rect">
            <a:avLst/>
          </a:prstGeom>
          <a:noFill/>
        </p:spPr>
        <p:txBody>
          <a:bodyPr wrap="none" rtlCol="0">
            <a:spAutoFit/>
          </a:bodyPr>
          <a:lstStyle/>
          <a:p>
            <a:r>
              <a:rPr lang="en-US" b="1" dirty="0">
                <a:solidFill>
                  <a:srgbClr val="C00000"/>
                </a:solidFill>
              </a:rPr>
              <a:t>Intel</a:t>
            </a:r>
          </a:p>
        </p:txBody>
      </p:sp>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371615E1-214C-A940-A633-A1603F0B905E}"/>
                  </a:ext>
                </a:extLst>
              </p14:cNvPr>
              <p14:cNvContentPartPr/>
              <p14:nvPr/>
            </p14:nvContentPartPr>
            <p14:xfrm>
              <a:off x="8328973" y="4333613"/>
              <a:ext cx="201600" cy="26640"/>
            </p14:xfrm>
          </p:contentPart>
        </mc:Choice>
        <mc:Fallback xmlns="">
          <p:pic>
            <p:nvPicPr>
              <p:cNvPr id="4" name="Ink 3">
                <a:extLst>
                  <a:ext uri="{FF2B5EF4-FFF2-40B4-BE49-F238E27FC236}">
                    <a16:creationId xmlns:a16="http://schemas.microsoft.com/office/drawing/2014/main" id="{371615E1-214C-A940-A633-A1603F0B905E}"/>
                  </a:ext>
                </a:extLst>
              </p:cNvPr>
              <p:cNvPicPr/>
              <p:nvPr/>
            </p:nvPicPr>
            <p:blipFill>
              <a:blip r:embed="rId5"/>
              <a:stretch>
                <a:fillRect/>
              </a:stretch>
            </p:blipFill>
            <p:spPr>
              <a:xfrm>
                <a:off x="8298373" y="4303013"/>
                <a:ext cx="262800" cy="882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0" name="Ink 19">
                <a:extLst>
                  <a:ext uri="{FF2B5EF4-FFF2-40B4-BE49-F238E27FC236}">
                    <a16:creationId xmlns:a16="http://schemas.microsoft.com/office/drawing/2014/main" id="{5C462687-5B10-9244-B7B3-35B969EEA6FC}"/>
                  </a:ext>
                </a:extLst>
              </p14:cNvPr>
              <p14:cNvContentPartPr/>
              <p14:nvPr/>
            </p14:nvContentPartPr>
            <p14:xfrm>
              <a:off x="8328973" y="4164413"/>
              <a:ext cx="233280" cy="42840"/>
            </p14:xfrm>
          </p:contentPart>
        </mc:Choice>
        <mc:Fallback xmlns="">
          <p:pic>
            <p:nvPicPr>
              <p:cNvPr id="20" name="Ink 19">
                <a:extLst>
                  <a:ext uri="{FF2B5EF4-FFF2-40B4-BE49-F238E27FC236}">
                    <a16:creationId xmlns:a16="http://schemas.microsoft.com/office/drawing/2014/main" id="{5C462687-5B10-9244-B7B3-35B969EEA6FC}"/>
                  </a:ext>
                </a:extLst>
              </p:cNvPr>
              <p:cNvPicPr/>
              <p:nvPr/>
            </p:nvPicPr>
            <p:blipFill>
              <a:blip r:embed="rId7"/>
              <a:stretch>
                <a:fillRect/>
              </a:stretch>
            </p:blipFill>
            <p:spPr>
              <a:xfrm>
                <a:off x="8298373" y="4133813"/>
                <a:ext cx="294480" cy="1040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3" name="Ink 22">
                <a:extLst>
                  <a:ext uri="{FF2B5EF4-FFF2-40B4-BE49-F238E27FC236}">
                    <a16:creationId xmlns:a16="http://schemas.microsoft.com/office/drawing/2014/main" id="{9764823D-CD50-4649-9FEB-1750224AE265}"/>
                  </a:ext>
                </a:extLst>
              </p14:cNvPr>
              <p14:cNvContentPartPr/>
              <p14:nvPr/>
            </p14:nvContentPartPr>
            <p14:xfrm>
              <a:off x="8313133" y="4545293"/>
              <a:ext cx="253800" cy="16200"/>
            </p14:xfrm>
          </p:contentPart>
        </mc:Choice>
        <mc:Fallback xmlns="">
          <p:pic>
            <p:nvPicPr>
              <p:cNvPr id="23" name="Ink 22">
                <a:extLst>
                  <a:ext uri="{FF2B5EF4-FFF2-40B4-BE49-F238E27FC236}">
                    <a16:creationId xmlns:a16="http://schemas.microsoft.com/office/drawing/2014/main" id="{9764823D-CD50-4649-9FEB-1750224AE265}"/>
                  </a:ext>
                </a:extLst>
              </p:cNvPr>
              <p:cNvPicPr/>
              <p:nvPr/>
            </p:nvPicPr>
            <p:blipFill>
              <a:blip r:embed="rId9"/>
              <a:stretch>
                <a:fillRect/>
              </a:stretch>
            </p:blipFill>
            <p:spPr>
              <a:xfrm>
                <a:off x="8282173" y="4514693"/>
                <a:ext cx="31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61" name="Ink 60">
                <a:extLst>
                  <a:ext uri="{FF2B5EF4-FFF2-40B4-BE49-F238E27FC236}">
                    <a16:creationId xmlns:a16="http://schemas.microsoft.com/office/drawing/2014/main" id="{F45A9B95-E21B-2947-B1A4-D4B31E996EDE}"/>
                  </a:ext>
                </a:extLst>
              </p14:cNvPr>
              <p14:cNvContentPartPr/>
              <p14:nvPr/>
            </p14:nvContentPartPr>
            <p14:xfrm>
              <a:off x="8334373" y="4709453"/>
              <a:ext cx="302040" cy="47880"/>
            </p14:xfrm>
          </p:contentPart>
        </mc:Choice>
        <mc:Fallback xmlns="">
          <p:pic>
            <p:nvPicPr>
              <p:cNvPr id="61" name="Ink 60">
                <a:extLst>
                  <a:ext uri="{FF2B5EF4-FFF2-40B4-BE49-F238E27FC236}">
                    <a16:creationId xmlns:a16="http://schemas.microsoft.com/office/drawing/2014/main" id="{F45A9B95-E21B-2947-B1A4-D4B31E996EDE}"/>
                  </a:ext>
                </a:extLst>
              </p:cNvPr>
              <p:cNvPicPr/>
              <p:nvPr/>
            </p:nvPicPr>
            <p:blipFill>
              <a:blip r:embed="rId11"/>
              <a:stretch>
                <a:fillRect/>
              </a:stretch>
            </p:blipFill>
            <p:spPr>
              <a:xfrm>
                <a:off x="8303413" y="4678853"/>
                <a:ext cx="363240" cy="1094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67" name="Ink 66">
                <a:extLst>
                  <a:ext uri="{FF2B5EF4-FFF2-40B4-BE49-F238E27FC236}">
                    <a16:creationId xmlns:a16="http://schemas.microsoft.com/office/drawing/2014/main" id="{A78D99F2-0F38-4745-8DF5-7AEB36624188}"/>
                  </a:ext>
                </a:extLst>
              </p14:cNvPr>
              <p14:cNvContentPartPr/>
              <p14:nvPr/>
            </p14:nvContentPartPr>
            <p14:xfrm>
              <a:off x="8376493" y="4910333"/>
              <a:ext cx="190800" cy="16200"/>
            </p14:xfrm>
          </p:contentPart>
        </mc:Choice>
        <mc:Fallback xmlns="">
          <p:pic>
            <p:nvPicPr>
              <p:cNvPr id="67" name="Ink 66">
                <a:extLst>
                  <a:ext uri="{FF2B5EF4-FFF2-40B4-BE49-F238E27FC236}">
                    <a16:creationId xmlns:a16="http://schemas.microsoft.com/office/drawing/2014/main" id="{A78D99F2-0F38-4745-8DF5-7AEB36624188}"/>
                  </a:ext>
                </a:extLst>
              </p:cNvPr>
              <p:cNvPicPr/>
              <p:nvPr/>
            </p:nvPicPr>
            <p:blipFill>
              <a:blip r:embed="rId13"/>
              <a:stretch>
                <a:fillRect/>
              </a:stretch>
            </p:blipFill>
            <p:spPr>
              <a:xfrm>
                <a:off x="8345893" y="4879733"/>
                <a:ext cx="25236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68" name="Ink 67">
                <a:extLst>
                  <a:ext uri="{FF2B5EF4-FFF2-40B4-BE49-F238E27FC236}">
                    <a16:creationId xmlns:a16="http://schemas.microsoft.com/office/drawing/2014/main" id="{FA8E8813-615C-ED42-866C-C71734B43AC0}"/>
                  </a:ext>
                </a:extLst>
              </p14:cNvPr>
              <p14:cNvContentPartPr/>
              <p14:nvPr/>
            </p14:nvContentPartPr>
            <p14:xfrm>
              <a:off x="8355253" y="5016173"/>
              <a:ext cx="296640" cy="47880"/>
            </p14:xfrm>
          </p:contentPart>
        </mc:Choice>
        <mc:Fallback xmlns="">
          <p:pic>
            <p:nvPicPr>
              <p:cNvPr id="68" name="Ink 67">
                <a:extLst>
                  <a:ext uri="{FF2B5EF4-FFF2-40B4-BE49-F238E27FC236}">
                    <a16:creationId xmlns:a16="http://schemas.microsoft.com/office/drawing/2014/main" id="{FA8E8813-615C-ED42-866C-C71734B43AC0}"/>
                  </a:ext>
                </a:extLst>
              </p:cNvPr>
              <p:cNvPicPr/>
              <p:nvPr/>
            </p:nvPicPr>
            <p:blipFill>
              <a:blip r:embed="rId15"/>
              <a:stretch>
                <a:fillRect/>
              </a:stretch>
            </p:blipFill>
            <p:spPr>
              <a:xfrm>
                <a:off x="8324653" y="4985573"/>
                <a:ext cx="358200" cy="109440"/>
              </a:xfrm>
              <a:prstGeom prst="rect">
                <a:avLst/>
              </a:prstGeom>
            </p:spPr>
          </p:pic>
        </mc:Fallback>
      </mc:AlternateContent>
    </p:spTree>
    <p:extLst>
      <p:ext uri="{BB962C8B-B14F-4D97-AF65-F5344CB8AC3E}">
        <p14:creationId xmlns:p14="http://schemas.microsoft.com/office/powerpoint/2010/main" val="5566499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Instruction Set Architecture (ISA)</a:t>
            </a:r>
          </a:p>
        </p:txBody>
      </p:sp>
      <p:sp>
        <p:nvSpPr>
          <p:cNvPr id="54" name="Content Placeholder 4"/>
          <p:cNvSpPr>
            <a:spLocks noGrp="1"/>
          </p:cNvSpPr>
          <p:nvPr>
            <p:ph idx="1"/>
          </p:nvPr>
        </p:nvSpPr>
        <p:spPr>
          <a:xfrm>
            <a:off x="1221697" y="1823804"/>
            <a:ext cx="10230787" cy="4724400"/>
          </a:xfrm>
        </p:spPr>
        <p:txBody>
          <a:bodyPr/>
          <a:lstStyle/>
          <a:p>
            <a:pPr>
              <a:lnSpc>
                <a:spcPct val="150000"/>
              </a:lnSpc>
              <a:buFont typeface="Arial" charset="0"/>
              <a:buChar char="•"/>
            </a:pPr>
            <a:r>
              <a:rPr lang="en-US" dirty="0"/>
              <a:t> Part of computer architecture related to </a:t>
            </a:r>
            <a:r>
              <a:rPr lang="en-US" b="1" dirty="0">
                <a:solidFill>
                  <a:schemeClr val="accent3"/>
                </a:solidFill>
              </a:rPr>
              <a:t>programming</a:t>
            </a:r>
          </a:p>
          <a:p>
            <a:pPr lvl="1">
              <a:lnSpc>
                <a:spcPct val="150000"/>
              </a:lnSpc>
              <a:buFont typeface="Courier New" charset="0"/>
              <a:buChar char="o"/>
            </a:pPr>
            <a:r>
              <a:rPr lang="en-US" dirty="0"/>
              <a:t> Include </a:t>
            </a:r>
            <a:r>
              <a:rPr lang="en-US" b="1" dirty="0"/>
              <a:t>native data types</a:t>
            </a:r>
            <a:r>
              <a:rPr lang="en-US" dirty="0"/>
              <a:t>, </a:t>
            </a:r>
            <a:r>
              <a:rPr lang="en-US" b="1" dirty="0"/>
              <a:t>instructions</a:t>
            </a:r>
            <a:r>
              <a:rPr lang="en-US" dirty="0"/>
              <a:t>, </a:t>
            </a:r>
            <a:r>
              <a:rPr lang="en-US" b="1" dirty="0"/>
              <a:t>registers</a:t>
            </a:r>
            <a:r>
              <a:rPr lang="en-US" dirty="0"/>
              <a:t>, </a:t>
            </a:r>
            <a:r>
              <a:rPr lang="en-US" b="1" dirty="0"/>
              <a:t>addressing modes</a:t>
            </a:r>
            <a:r>
              <a:rPr lang="en-US" dirty="0"/>
              <a:t>, </a:t>
            </a:r>
            <a:r>
              <a:rPr lang="en-US" b="1" dirty="0"/>
              <a:t>memory architecture</a:t>
            </a:r>
            <a:r>
              <a:rPr lang="en-US" dirty="0"/>
              <a:t>, </a:t>
            </a:r>
            <a:r>
              <a:rPr lang="en-US" b="1" dirty="0"/>
              <a:t>interrupt</a:t>
            </a:r>
            <a:r>
              <a:rPr lang="en-US" dirty="0"/>
              <a:t> &amp; </a:t>
            </a:r>
            <a:r>
              <a:rPr lang="en-US" b="1" dirty="0"/>
              <a:t>exception handling</a:t>
            </a:r>
            <a:r>
              <a:rPr lang="en-US" dirty="0"/>
              <a:t>, &amp; </a:t>
            </a:r>
            <a:r>
              <a:rPr lang="en-US" b="1" dirty="0"/>
              <a:t>external I/O</a:t>
            </a:r>
          </a:p>
          <a:p>
            <a:pPr lvl="3">
              <a:lnSpc>
                <a:spcPct val="150000"/>
              </a:lnSpc>
            </a:pPr>
            <a:r>
              <a:rPr lang="en-US" sz="1800" b="1" dirty="0">
                <a:solidFill>
                  <a:srgbClr val="00B050"/>
                </a:solidFill>
              </a:rPr>
              <a:t>e.g., R1, R2, …, PC, IR</a:t>
            </a:r>
          </a:p>
          <a:p>
            <a:pPr lvl="3">
              <a:lnSpc>
                <a:spcPct val="150000"/>
              </a:lnSpc>
            </a:pPr>
            <a:r>
              <a:rPr lang="en-US" sz="1800" b="1" dirty="0">
                <a:solidFill>
                  <a:srgbClr val="00B050"/>
                </a:solidFill>
              </a:rPr>
              <a:t>e.g., MOV, ADD, INC, AND</a:t>
            </a:r>
          </a:p>
          <a:p>
            <a:pPr>
              <a:lnSpc>
                <a:spcPct val="150000"/>
              </a:lnSpc>
              <a:buFont typeface="Arial" charset="0"/>
              <a:buChar char="•"/>
            </a:pPr>
            <a:r>
              <a:rPr lang="en-US" dirty="0"/>
              <a:t> </a:t>
            </a:r>
            <a:r>
              <a:rPr lang="en-US" b="1" dirty="0">
                <a:solidFill>
                  <a:schemeClr val="accent3"/>
                </a:solidFill>
              </a:rPr>
              <a:t>ISA</a:t>
            </a:r>
            <a:r>
              <a:rPr lang="en-US" dirty="0">
                <a:solidFill>
                  <a:schemeClr val="accent3"/>
                </a:solidFill>
              </a:rPr>
              <a:t> </a:t>
            </a:r>
            <a:r>
              <a:rPr lang="en-US" b="1" dirty="0"/>
              <a:t>specifies the </a:t>
            </a:r>
            <a:r>
              <a:rPr lang="en-US" b="1" dirty="0">
                <a:solidFill>
                  <a:schemeClr val="accent3"/>
                </a:solidFill>
              </a:rPr>
              <a:t>set of opcodes </a:t>
            </a:r>
            <a:r>
              <a:rPr lang="en-US" b="1" dirty="0"/>
              <a:t>(machine language), </a:t>
            </a:r>
            <a:r>
              <a:rPr lang="en-US" dirty="0"/>
              <a:t>&amp; </a:t>
            </a:r>
            <a:r>
              <a:rPr lang="en-US" b="1" dirty="0">
                <a:solidFill>
                  <a:schemeClr val="accent3"/>
                </a:solidFill>
              </a:rPr>
              <a:t>native commands </a:t>
            </a:r>
            <a:r>
              <a:rPr lang="en-US" dirty="0"/>
              <a:t>implemented by a particular processor</a:t>
            </a:r>
          </a:p>
          <a:p>
            <a:pPr>
              <a:lnSpc>
                <a:spcPct val="150000"/>
              </a:lnSpc>
              <a:buFont typeface="Arial" charset="0"/>
              <a:buChar char="•"/>
            </a:pPr>
            <a:r>
              <a:rPr lang="en-US" dirty="0"/>
              <a:t> </a:t>
            </a:r>
            <a:r>
              <a:rPr lang="en-US" b="1" dirty="0">
                <a:solidFill>
                  <a:srgbClr val="FF0000"/>
                </a:solidFill>
              </a:rPr>
              <a:t>ISA for x86</a:t>
            </a:r>
          </a:p>
          <a:p>
            <a:pPr>
              <a:buFont typeface="Arial" charset="0"/>
              <a:buChar char="•"/>
            </a:pPr>
            <a:endParaRPr lang="en-US" dirty="0"/>
          </a:p>
        </p:txBody>
      </p:sp>
    </p:spTree>
    <p:extLst>
      <p:ext uri="{BB962C8B-B14F-4D97-AF65-F5344CB8AC3E}">
        <p14:creationId xmlns:p14="http://schemas.microsoft.com/office/powerpoint/2010/main" val="11764223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Programming</a:t>
            </a:r>
          </a:p>
        </p:txBody>
      </p:sp>
      <p:pic>
        <p:nvPicPr>
          <p:cNvPr id="7" name="Picture 2"/>
          <p:cNvPicPr>
            <a:picLocks noChangeAspect="1" noChangeArrowheads="1"/>
          </p:cNvPicPr>
          <p:nvPr/>
        </p:nvPicPr>
        <p:blipFill>
          <a:blip r:embed="rId2" cstate="print"/>
          <a:srcRect/>
          <a:stretch>
            <a:fillRect/>
          </a:stretch>
        </p:blipFill>
        <p:spPr bwMode="auto">
          <a:xfrm>
            <a:off x="4751883" y="286603"/>
            <a:ext cx="6403798" cy="5933164"/>
          </a:xfrm>
          <a:prstGeom prst="rect">
            <a:avLst/>
          </a:prstGeom>
          <a:noFill/>
          <a:ln w="9525">
            <a:noFill/>
            <a:miter lim="800000"/>
            <a:headEnd/>
            <a:tailEnd/>
          </a:ln>
        </p:spPr>
      </p:pic>
      <p:sp>
        <p:nvSpPr>
          <p:cNvPr id="8" name="Rectangle 7"/>
          <p:cNvSpPr/>
          <p:nvPr/>
        </p:nvSpPr>
        <p:spPr>
          <a:xfrm>
            <a:off x="1566471" y="5911990"/>
            <a:ext cx="6618157" cy="307777"/>
          </a:xfrm>
          <a:prstGeom prst="rect">
            <a:avLst/>
          </a:prstGeom>
        </p:spPr>
        <p:txBody>
          <a:bodyPr wrap="square">
            <a:spAutoFit/>
          </a:bodyPr>
          <a:lstStyle/>
          <a:p>
            <a:r>
              <a:rPr lang="en-US" sz="1400" dirty="0">
                <a:latin typeface="+mn-lt"/>
              </a:rPr>
              <a:t>Source: Introduction to PIC Microcontroller – Part 1 by Khan Wahid</a:t>
            </a:r>
            <a:endParaRPr lang="en-GB" sz="1400" dirty="0">
              <a:latin typeface="+mn-lt"/>
            </a:endParaRPr>
          </a:p>
        </p:txBody>
      </p:sp>
      <p:sp>
        <p:nvSpPr>
          <p:cNvPr id="3" name="Left Brace 2"/>
          <p:cNvSpPr/>
          <p:nvPr/>
        </p:nvSpPr>
        <p:spPr>
          <a:xfrm>
            <a:off x="4282440" y="3339638"/>
            <a:ext cx="640080" cy="1323802"/>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Left Brace 5"/>
          <p:cNvSpPr/>
          <p:nvPr/>
        </p:nvSpPr>
        <p:spPr>
          <a:xfrm>
            <a:off x="4282440" y="1997570"/>
            <a:ext cx="640080" cy="126379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Left Brace 8"/>
          <p:cNvSpPr/>
          <p:nvPr/>
        </p:nvSpPr>
        <p:spPr>
          <a:xfrm rot="10800000">
            <a:off x="11144417" y="3117054"/>
            <a:ext cx="640080" cy="1323802"/>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Left Brace 9"/>
          <p:cNvSpPr/>
          <p:nvPr/>
        </p:nvSpPr>
        <p:spPr>
          <a:xfrm rot="10800000">
            <a:off x="11129177" y="1780072"/>
            <a:ext cx="640080" cy="126379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0546656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pPr eaLnBrk="1" hangingPunct="1"/>
            <a:r>
              <a:rPr lang="en-US" altLang="en-US" b="1" dirty="0"/>
              <a:t>Outline</a:t>
            </a:r>
          </a:p>
        </p:txBody>
      </p:sp>
      <p:sp>
        <p:nvSpPr>
          <p:cNvPr id="9219" name="Rectangle 3"/>
          <p:cNvSpPr>
            <a:spLocks noGrp="1" noChangeArrowheads="1"/>
          </p:cNvSpPr>
          <p:nvPr>
            <p:ph idx="1"/>
          </p:nvPr>
        </p:nvSpPr>
        <p:spPr>
          <a:xfrm>
            <a:off x="1187220" y="1845734"/>
            <a:ext cx="10058400" cy="4330214"/>
          </a:xfrm>
        </p:spPr>
        <p:txBody>
          <a:bodyPr>
            <a:normAutofit fontScale="92500" lnSpcReduction="10000"/>
          </a:bodyPr>
          <a:lstStyle/>
          <a:p>
            <a:pPr eaLnBrk="1" hangingPunct="1"/>
            <a:r>
              <a:rPr lang="en-US" altLang="en-US" b="1" dirty="0">
                <a:solidFill>
                  <a:schemeClr val="accent3"/>
                </a:solidFill>
              </a:rPr>
              <a:t>- What is a computer?</a:t>
            </a:r>
          </a:p>
          <a:p>
            <a:pPr lvl="1"/>
            <a:r>
              <a:rPr lang="en-US" dirty="0">
                <a:solidFill>
                  <a:srgbClr val="333333"/>
                </a:solidFill>
              </a:rPr>
              <a:t>Microprocessor vs. </a:t>
            </a:r>
            <a:r>
              <a:rPr lang="en-US" dirty="0"/>
              <a:t>Microcontroller</a:t>
            </a:r>
          </a:p>
          <a:p>
            <a:pPr lvl="1"/>
            <a:r>
              <a:rPr lang="en-US" dirty="0">
                <a:solidFill>
                  <a:srgbClr val="333333"/>
                </a:solidFill>
              </a:rPr>
              <a:t>Microprocessors</a:t>
            </a:r>
          </a:p>
          <a:p>
            <a:r>
              <a:rPr lang="en-US" altLang="en-US" b="1" dirty="0">
                <a:solidFill>
                  <a:srgbClr val="C00000"/>
                </a:solidFill>
              </a:rPr>
              <a:t>- Computer Organization/</a:t>
            </a:r>
            <a:r>
              <a:rPr lang="en-US" b="1" dirty="0">
                <a:solidFill>
                  <a:srgbClr val="C00000"/>
                </a:solidFill>
              </a:rPr>
              <a:t> Architecture </a:t>
            </a:r>
          </a:p>
          <a:p>
            <a:pPr lvl="1"/>
            <a:r>
              <a:rPr lang="en-US" dirty="0">
                <a:solidFill>
                  <a:schemeClr val="tx1"/>
                </a:solidFill>
              </a:rPr>
              <a:t>Very High-Level View of a Computer</a:t>
            </a:r>
          </a:p>
          <a:p>
            <a:pPr lvl="1"/>
            <a:r>
              <a:rPr lang="en-GB" dirty="0"/>
              <a:t>Von Neumann vs. Harvard Architecture</a:t>
            </a:r>
          </a:p>
          <a:p>
            <a:pPr lvl="2"/>
            <a:r>
              <a:rPr lang="en-GB" sz="1700" dirty="0"/>
              <a:t>Memory Architectures</a:t>
            </a:r>
          </a:p>
          <a:p>
            <a:pPr lvl="1"/>
            <a:r>
              <a:rPr lang="en-US" dirty="0"/>
              <a:t>Architectural Differences</a:t>
            </a:r>
          </a:p>
          <a:p>
            <a:pPr lvl="1"/>
            <a:r>
              <a:rPr lang="en-US" dirty="0">
                <a:solidFill>
                  <a:schemeClr val="tx1"/>
                </a:solidFill>
              </a:rPr>
              <a:t>Instruction Set Architecture (ISA)</a:t>
            </a:r>
          </a:p>
          <a:p>
            <a:pPr lvl="1"/>
            <a:r>
              <a:rPr lang="en-US" altLang="en-US" dirty="0">
                <a:solidFill>
                  <a:schemeClr val="tx1"/>
                </a:solidFill>
              </a:rPr>
              <a:t>Different Computer Implementations</a:t>
            </a:r>
          </a:p>
          <a:p>
            <a:r>
              <a:rPr lang="en-US" altLang="en-US" b="1" dirty="0">
                <a:solidFill>
                  <a:srgbClr val="00B050"/>
                </a:solidFill>
              </a:rPr>
              <a:t>- </a:t>
            </a:r>
            <a:r>
              <a:rPr lang="en-US" b="1" dirty="0">
                <a:solidFill>
                  <a:srgbClr val="00B050"/>
                </a:solidFill>
              </a:rPr>
              <a:t>Programming</a:t>
            </a:r>
          </a:p>
          <a:p>
            <a:pPr lvl="1"/>
            <a:r>
              <a:rPr lang="en-US" dirty="0"/>
              <a:t>Sample Program &amp; Internal Structure</a:t>
            </a:r>
          </a:p>
          <a:p>
            <a:pPr lvl="1"/>
            <a:r>
              <a:rPr lang="en-GB" dirty="0"/>
              <a:t>Instruction Cycle</a:t>
            </a:r>
            <a:endParaRPr lang="en-US" dirty="0"/>
          </a:p>
          <a:p>
            <a:pPr lvl="1"/>
            <a:r>
              <a:rPr lang="en-US" altLang="en-US" dirty="0">
                <a:solidFill>
                  <a:schemeClr val="tx1"/>
                </a:solidFill>
              </a:rPr>
              <a:t>Assembly Language Programming Tools</a:t>
            </a:r>
            <a:endParaRPr lang="en-US" altLang="en-US" dirty="0"/>
          </a:p>
        </p:txBody>
      </p:sp>
    </p:spTree>
    <p:extLst>
      <p:ext uri="{BB962C8B-B14F-4D97-AF65-F5344CB8AC3E}">
        <p14:creationId xmlns:p14="http://schemas.microsoft.com/office/powerpoint/2010/main" val="14937532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Sample Program &amp; Internal Structure</a:t>
            </a:r>
          </a:p>
        </p:txBody>
      </p:sp>
      <p:grpSp>
        <p:nvGrpSpPr>
          <p:cNvPr id="158" name="Group 157"/>
          <p:cNvGrpSpPr/>
          <p:nvPr/>
        </p:nvGrpSpPr>
        <p:grpSpPr>
          <a:xfrm>
            <a:off x="5726241" y="1873771"/>
            <a:ext cx="5576341" cy="4047344"/>
            <a:chOff x="838200" y="1600200"/>
            <a:chExt cx="7304088" cy="4967288"/>
          </a:xfrm>
        </p:grpSpPr>
        <p:grpSp>
          <p:nvGrpSpPr>
            <p:cNvPr id="81" name="Group 3"/>
            <p:cNvGrpSpPr>
              <a:grpSpLocks/>
            </p:cNvGrpSpPr>
            <p:nvPr/>
          </p:nvGrpSpPr>
          <p:grpSpPr bwMode="auto">
            <a:xfrm>
              <a:off x="6062663" y="4778375"/>
              <a:ext cx="1524000" cy="914400"/>
              <a:chOff x="2208" y="2976"/>
              <a:chExt cx="960" cy="576"/>
            </a:xfrm>
          </p:grpSpPr>
          <p:grpSp>
            <p:nvGrpSpPr>
              <p:cNvPr id="82" name="Group 4"/>
              <p:cNvGrpSpPr>
                <a:grpSpLocks/>
              </p:cNvGrpSpPr>
              <p:nvPr/>
            </p:nvGrpSpPr>
            <p:grpSpPr bwMode="auto">
              <a:xfrm>
                <a:off x="2208" y="2976"/>
                <a:ext cx="480" cy="576"/>
                <a:chOff x="2208" y="2976"/>
                <a:chExt cx="480" cy="576"/>
              </a:xfrm>
            </p:grpSpPr>
            <p:sp>
              <p:nvSpPr>
                <p:cNvPr id="88" name="Line 5"/>
                <p:cNvSpPr>
                  <a:spLocks noChangeShapeType="1"/>
                </p:cNvSpPr>
                <p:nvPr/>
              </p:nvSpPr>
              <p:spPr bwMode="auto">
                <a:xfrm>
                  <a:off x="2208" y="2976"/>
                  <a:ext cx="240" cy="576"/>
                </a:xfrm>
                <a:prstGeom prst="line">
                  <a:avLst/>
                </a:prstGeom>
                <a:noFill/>
                <a:ln w="9525">
                  <a:solidFill>
                    <a:schemeClr val="tx1"/>
                  </a:solidFill>
                  <a:round/>
                  <a:headEnd/>
                  <a:tailEnd/>
                </a:ln>
                <a:effectLst/>
              </p:spPr>
              <p:txBody>
                <a:bodyPr/>
                <a:lstStyle/>
                <a:p>
                  <a:endParaRPr lang="en-GB" sz="1400" dirty="0"/>
                </a:p>
              </p:txBody>
            </p:sp>
            <p:sp>
              <p:nvSpPr>
                <p:cNvPr id="89" name="Line 6"/>
                <p:cNvSpPr>
                  <a:spLocks noChangeShapeType="1"/>
                </p:cNvSpPr>
                <p:nvPr/>
              </p:nvSpPr>
              <p:spPr bwMode="auto">
                <a:xfrm>
                  <a:off x="2208" y="2976"/>
                  <a:ext cx="384" cy="0"/>
                </a:xfrm>
                <a:prstGeom prst="line">
                  <a:avLst/>
                </a:prstGeom>
                <a:noFill/>
                <a:ln w="9525">
                  <a:solidFill>
                    <a:schemeClr val="tx1"/>
                  </a:solidFill>
                  <a:round/>
                  <a:headEnd/>
                  <a:tailEnd/>
                </a:ln>
                <a:effectLst/>
              </p:spPr>
              <p:txBody>
                <a:bodyPr/>
                <a:lstStyle/>
                <a:p>
                  <a:endParaRPr lang="en-GB" sz="1400" dirty="0"/>
                </a:p>
              </p:txBody>
            </p:sp>
            <p:sp>
              <p:nvSpPr>
                <p:cNvPr id="90" name="Line 7"/>
                <p:cNvSpPr>
                  <a:spLocks noChangeShapeType="1"/>
                </p:cNvSpPr>
                <p:nvPr/>
              </p:nvSpPr>
              <p:spPr bwMode="auto">
                <a:xfrm>
                  <a:off x="2592" y="2976"/>
                  <a:ext cx="96" cy="192"/>
                </a:xfrm>
                <a:prstGeom prst="line">
                  <a:avLst/>
                </a:prstGeom>
                <a:noFill/>
                <a:ln w="9525">
                  <a:solidFill>
                    <a:schemeClr val="tx1"/>
                  </a:solidFill>
                  <a:round/>
                  <a:headEnd/>
                  <a:tailEnd/>
                </a:ln>
                <a:effectLst/>
              </p:spPr>
              <p:txBody>
                <a:bodyPr/>
                <a:lstStyle/>
                <a:p>
                  <a:endParaRPr lang="en-GB" sz="1400" dirty="0"/>
                </a:p>
              </p:txBody>
            </p:sp>
          </p:grpSp>
          <p:grpSp>
            <p:nvGrpSpPr>
              <p:cNvPr id="83" name="Group 8"/>
              <p:cNvGrpSpPr>
                <a:grpSpLocks/>
              </p:cNvGrpSpPr>
              <p:nvPr/>
            </p:nvGrpSpPr>
            <p:grpSpPr bwMode="auto">
              <a:xfrm flipH="1">
                <a:off x="2688" y="2976"/>
                <a:ext cx="480" cy="576"/>
                <a:chOff x="2208" y="2976"/>
                <a:chExt cx="480" cy="576"/>
              </a:xfrm>
            </p:grpSpPr>
            <p:sp>
              <p:nvSpPr>
                <p:cNvPr id="85" name="Line 9"/>
                <p:cNvSpPr>
                  <a:spLocks noChangeShapeType="1"/>
                </p:cNvSpPr>
                <p:nvPr/>
              </p:nvSpPr>
              <p:spPr bwMode="auto">
                <a:xfrm>
                  <a:off x="2208" y="2976"/>
                  <a:ext cx="240" cy="576"/>
                </a:xfrm>
                <a:prstGeom prst="line">
                  <a:avLst/>
                </a:prstGeom>
                <a:noFill/>
                <a:ln w="9525">
                  <a:solidFill>
                    <a:schemeClr val="tx1"/>
                  </a:solidFill>
                  <a:round/>
                  <a:headEnd/>
                  <a:tailEnd/>
                </a:ln>
                <a:effectLst/>
              </p:spPr>
              <p:txBody>
                <a:bodyPr/>
                <a:lstStyle/>
                <a:p>
                  <a:endParaRPr lang="en-GB" sz="1400" dirty="0"/>
                </a:p>
              </p:txBody>
            </p:sp>
            <p:sp>
              <p:nvSpPr>
                <p:cNvPr id="86" name="Line 10"/>
                <p:cNvSpPr>
                  <a:spLocks noChangeShapeType="1"/>
                </p:cNvSpPr>
                <p:nvPr/>
              </p:nvSpPr>
              <p:spPr bwMode="auto">
                <a:xfrm>
                  <a:off x="2208" y="2976"/>
                  <a:ext cx="384" cy="0"/>
                </a:xfrm>
                <a:prstGeom prst="line">
                  <a:avLst/>
                </a:prstGeom>
                <a:noFill/>
                <a:ln w="9525">
                  <a:solidFill>
                    <a:schemeClr val="tx1"/>
                  </a:solidFill>
                  <a:round/>
                  <a:headEnd/>
                  <a:tailEnd/>
                </a:ln>
                <a:effectLst/>
              </p:spPr>
              <p:txBody>
                <a:bodyPr/>
                <a:lstStyle/>
                <a:p>
                  <a:endParaRPr lang="en-GB" sz="1400" dirty="0"/>
                </a:p>
              </p:txBody>
            </p:sp>
            <p:sp>
              <p:nvSpPr>
                <p:cNvPr id="87" name="Line 11"/>
                <p:cNvSpPr>
                  <a:spLocks noChangeShapeType="1"/>
                </p:cNvSpPr>
                <p:nvPr/>
              </p:nvSpPr>
              <p:spPr bwMode="auto">
                <a:xfrm>
                  <a:off x="2592" y="2976"/>
                  <a:ext cx="96" cy="192"/>
                </a:xfrm>
                <a:prstGeom prst="line">
                  <a:avLst/>
                </a:prstGeom>
                <a:noFill/>
                <a:ln w="9525">
                  <a:solidFill>
                    <a:schemeClr val="tx1"/>
                  </a:solidFill>
                  <a:round/>
                  <a:headEnd/>
                  <a:tailEnd/>
                </a:ln>
                <a:effectLst/>
              </p:spPr>
              <p:txBody>
                <a:bodyPr/>
                <a:lstStyle/>
                <a:p>
                  <a:endParaRPr lang="en-GB" sz="1400" dirty="0"/>
                </a:p>
              </p:txBody>
            </p:sp>
          </p:grpSp>
          <p:sp>
            <p:nvSpPr>
              <p:cNvPr id="84" name="Line 12"/>
              <p:cNvSpPr>
                <a:spLocks noChangeShapeType="1"/>
              </p:cNvSpPr>
              <p:nvPr/>
            </p:nvSpPr>
            <p:spPr bwMode="auto">
              <a:xfrm>
                <a:off x="2448" y="3552"/>
                <a:ext cx="480" cy="0"/>
              </a:xfrm>
              <a:prstGeom prst="line">
                <a:avLst/>
              </a:prstGeom>
              <a:noFill/>
              <a:ln w="9525">
                <a:solidFill>
                  <a:schemeClr val="tx1"/>
                </a:solidFill>
                <a:round/>
                <a:headEnd/>
                <a:tailEnd/>
              </a:ln>
              <a:effectLst/>
            </p:spPr>
            <p:txBody>
              <a:bodyPr/>
              <a:lstStyle/>
              <a:p>
                <a:endParaRPr lang="en-GB" sz="1400" dirty="0"/>
              </a:p>
            </p:txBody>
          </p:sp>
        </p:grpSp>
        <p:sp>
          <p:nvSpPr>
            <p:cNvPr id="91" name="Rectangle 13"/>
            <p:cNvSpPr>
              <a:spLocks noChangeArrowheads="1"/>
            </p:cNvSpPr>
            <p:nvPr/>
          </p:nvSpPr>
          <p:spPr bwMode="auto">
            <a:xfrm>
              <a:off x="6003925" y="5997575"/>
              <a:ext cx="1676400" cy="304800"/>
            </a:xfrm>
            <a:prstGeom prst="rect">
              <a:avLst/>
            </a:prstGeom>
            <a:noFill/>
            <a:ln w="9525">
              <a:solidFill>
                <a:schemeClr val="tx1"/>
              </a:solidFill>
              <a:miter lim="800000"/>
              <a:headEnd/>
              <a:tailEnd/>
            </a:ln>
            <a:effectLst/>
          </p:spPr>
          <p:txBody>
            <a:bodyPr wrap="none" anchor="ctr"/>
            <a:lstStyle/>
            <a:p>
              <a:pPr algn="ctr"/>
              <a:r>
                <a:rPr lang="en-US" sz="1400" b="1" dirty="0">
                  <a:latin typeface="Arial" charset="0"/>
                  <a:cs typeface="Arial" charset="0"/>
                </a:rPr>
                <a:t>A</a:t>
              </a:r>
            </a:p>
          </p:txBody>
        </p:sp>
        <p:sp>
          <p:nvSpPr>
            <p:cNvPr id="92" name="Line 14"/>
            <p:cNvSpPr>
              <a:spLocks noChangeShapeType="1"/>
            </p:cNvSpPr>
            <p:nvPr/>
          </p:nvSpPr>
          <p:spPr bwMode="auto">
            <a:xfrm>
              <a:off x="6824663" y="5692775"/>
              <a:ext cx="0" cy="304800"/>
            </a:xfrm>
            <a:prstGeom prst="line">
              <a:avLst/>
            </a:prstGeom>
            <a:noFill/>
            <a:ln w="28575">
              <a:solidFill>
                <a:schemeClr val="tx1"/>
              </a:solidFill>
              <a:round/>
              <a:headEnd/>
              <a:tailEnd type="triangle" w="sm" len="sm"/>
            </a:ln>
            <a:effectLst/>
          </p:spPr>
          <p:txBody>
            <a:bodyPr/>
            <a:lstStyle/>
            <a:p>
              <a:endParaRPr lang="en-GB" sz="1400" dirty="0"/>
            </a:p>
          </p:txBody>
        </p:sp>
        <p:sp>
          <p:nvSpPr>
            <p:cNvPr id="93" name="Line 15"/>
            <p:cNvSpPr>
              <a:spLocks noChangeShapeType="1"/>
            </p:cNvSpPr>
            <p:nvPr/>
          </p:nvSpPr>
          <p:spPr bwMode="auto">
            <a:xfrm>
              <a:off x="6835775" y="6291263"/>
              <a:ext cx="0" cy="247650"/>
            </a:xfrm>
            <a:prstGeom prst="line">
              <a:avLst/>
            </a:prstGeom>
            <a:noFill/>
            <a:ln w="28575">
              <a:solidFill>
                <a:schemeClr val="tx1"/>
              </a:solidFill>
              <a:round/>
              <a:headEnd/>
              <a:tailEnd/>
            </a:ln>
            <a:effectLst/>
          </p:spPr>
          <p:txBody>
            <a:bodyPr/>
            <a:lstStyle/>
            <a:p>
              <a:endParaRPr lang="en-GB" sz="1400" dirty="0"/>
            </a:p>
          </p:txBody>
        </p:sp>
        <p:sp>
          <p:nvSpPr>
            <p:cNvPr id="94" name="Line 16"/>
            <p:cNvSpPr>
              <a:spLocks noChangeShapeType="1"/>
            </p:cNvSpPr>
            <p:nvPr/>
          </p:nvSpPr>
          <p:spPr bwMode="auto">
            <a:xfrm flipH="1">
              <a:off x="5702300" y="6538913"/>
              <a:ext cx="1133475" cy="14287"/>
            </a:xfrm>
            <a:prstGeom prst="line">
              <a:avLst/>
            </a:prstGeom>
            <a:noFill/>
            <a:ln w="28575">
              <a:solidFill>
                <a:schemeClr val="tx1"/>
              </a:solidFill>
              <a:round/>
              <a:headEnd/>
              <a:tailEnd/>
            </a:ln>
            <a:effectLst/>
          </p:spPr>
          <p:txBody>
            <a:bodyPr/>
            <a:lstStyle/>
            <a:p>
              <a:endParaRPr lang="en-GB" sz="1400" dirty="0"/>
            </a:p>
          </p:txBody>
        </p:sp>
        <p:sp>
          <p:nvSpPr>
            <p:cNvPr id="95" name="Line 17"/>
            <p:cNvSpPr>
              <a:spLocks noChangeShapeType="1"/>
            </p:cNvSpPr>
            <p:nvPr/>
          </p:nvSpPr>
          <p:spPr bwMode="auto">
            <a:xfrm flipV="1">
              <a:off x="5716588" y="4535488"/>
              <a:ext cx="0" cy="2003425"/>
            </a:xfrm>
            <a:prstGeom prst="line">
              <a:avLst/>
            </a:prstGeom>
            <a:noFill/>
            <a:ln w="28575">
              <a:solidFill>
                <a:schemeClr val="tx1"/>
              </a:solidFill>
              <a:round/>
              <a:headEnd/>
              <a:tailEnd/>
            </a:ln>
            <a:effectLst/>
          </p:spPr>
          <p:txBody>
            <a:bodyPr/>
            <a:lstStyle/>
            <a:p>
              <a:endParaRPr lang="en-GB" sz="1400" dirty="0"/>
            </a:p>
          </p:txBody>
        </p:sp>
        <p:sp>
          <p:nvSpPr>
            <p:cNvPr id="96" name="Line 18"/>
            <p:cNvSpPr>
              <a:spLocks noChangeShapeType="1"/>
            </p:cNvSpPr>
            <p:nvPr/>
          </p:nvSpPr>
          <p:spPr bwMode="auto">
            <a:xfrm>
              <a:off x="5673725" y="4521200"/>
              <a:ext cx="639763" cy="14288"/>
            </a:xfrm>
            <a:prstGeom prst="line">
              <a:avLst/>
            </a:prstGeom>
            <a:noFill/>
            <a:ln w="28575">
              <a:solidFill>
                <a:schemeClr val="tx1"/>
              </a:solidFill>
              <a:round/>
              <a:headEnd/>
              <a:tailEnd/>
            </a:ln>
            <a:effectLst/>
          </p:spPr>
          <p:txBody>
            <a:bodyPr/>
            <a:lstStyle/>
            <a:p>
              <a:endParaRPr lang="en-GB" sz="1400" dirty="0"/>
            </a:p>
          </p:txBody>
        </p:sp>
        <p:sp>
          <p:nvSpPr>
            <p:cNvPr id="97" name="Line 19"/>
            <p:cNvSpPr>
              <a:spLocks noChangeShapeType="1"/>
            </p:cNvSpPr>
            <p:nvPr/>
          </p:nvSpPr>
          <p:spPr bwMode="auto">
            <a:xfrm>
              <a:off x="6313488" y="4549775"/>
              <a:ext cx="0" cy="203200"/>
            </a:xfrm>
            <a:prstGeom prst="line">
              <a:avLst/>
            </a:prstGeom>
            <a:noFill/>
            <a:ln w="28575">
              <a:solidFill>
                <a:schemeClr val="tx1"/>
              </a:solidFill>
              <a:round/>
              <a:headEnd/>
              <a:tailEnd type="triangle" w="med" len="med"/>
            </a:ln>
            <a:effectLst/>
          </p:spPr>
          <p:txBody>
            <a:bodyPr/>
            <a:lstStyle/>
            <a:p>
              <a:endParaRPr lang="en-GB" sz="1400" dirty="0"/>
            </a:p>
          </p:txBody>
        </p:sp>
        <p:sp>
          <p:nvSpPr>
            <p:cNvPr id="98" name="Rectangle 20"/>
            <p:cNvSpPr>
              <a:spLocks noChangeArrowheads="1"/>
            </p:cNvSpPr>
            <p:nvPr/>
          </p:nvSpPr>
          <p:spPr bwMode="auto">
            <a:xfrm>
              <a:off x="5983288" y="3916363"/>
              <a:ext cx="1676400" cy="304800"/>
            </a:xfrm>
            <a:prstGeom prst="rect">
              <a:avLst/>
            </a:prstGeom>
            <a:noFill/>
            <a:ln w="9525">
              <a:solidFill>
                <a:schemeClr val="tx1"/>
              </a:solidFill>
              <a:miter lim="800000"/>
              <a:headEnd/>
              <a:tailEnd/>
            </a:ln>
            <a:effectLst/>
          </p:spPr>
          <p:txBody>
            <a:bodyPr wrap="none" anchor="ctr"/>
            <a:lstStyle/>
            <a:p>
              <a:pPr algn="ctr"/>
              <a:r>
                <a:rPr lang="en-US" sz="1400" b="1" dirty="0">
                  <a:latin typeface="Arial" charset="0"/>
                  <a:cs typeface="Arial" charset="0"/>
                </a:rPr>
                <a:t>E</a:t>
              </a:r>
            </a:p>
          </p:txBody>
        </p:sp>
        <p:sp>
          <p:nvSpPr>
            <p:cNvPr id="99" name="Rectangle 21"/>
            <p:cNvSpPr>
              <a:spLocks noChangeArrowheads="1"/>
            </p:cNvSpPr>
            <p:nvPr/>
          </p:nvSpPr>
          <p:spPr bwMode="auto">
            <a:xfrm>
              <a:off x="5967413" y="3262313"/>
              <a:ext cx="1676400" cy="304800"/>
            </a:xfrm>
            <a:prstGeom prst="rect">
              <a:avLst/>
            </a:prstGeom>
            <a:noFill/>
            <a:ln w="9525">
              <a:solidFill>
                <a:schemeClr val="tx1"/>
              </a:solidFill>
              <a:miter lim="800000"/>
              <a:headEnd/>
              <a:tailEnd/>
            </a:ln>
            <a:effectLst/>
          </p:spPr>
          <p:txBody>
            <a:bodyPr wrap="none" anchor="ctr"/>
            <a:lstStyle/>
            <a:p>
              <a:pPr algn="ctr"/>
              <a:r>
                <a:rPr lang="en-US" sz="1400" b="1" dirty="0">
                  <a:latin typeface="Arial" charset="0"/>
                  <a:cs typeface="Arial" charset="0"/>
                </a:rPr>
                <a:t>D</a:t>
              </a:r>
            </a:p>
          </p:txBody>
        </p:sp>
        <p:sp>
          <p:nvSpPr>
            <p:cNvPr id="100" name="Rectangle 22"/>
            <p:cNvSpPr>
              <a:spLocks noChangeArrowheads="1"/>
            </p:cNvSpPr>
            <p:nvPr/>
          </p:nvSpPr>
          <p:spPr bwMode="auto">
            <a:xfrm>
              <a:off x="5973763" y="2601913"/>
              <a:ext cx="1676400" cy="304800"/>
            </a:xfrm>
            <a:prstGeom prst="rect">
              <a:avLst/>
            </a:prstGeom>
            <a:noFill/>
            <a:ln w="9525">
              <a:solidFill>
                <a:schemeClr val="tx1"/>
              </a:solidFill>
              <a:miter lim="800000"/>
              <a:headEnd/>
              <a:tailEnd/>
            </a:ln>
            <a:effectLst/>
          </p:spPr>
          <p:txBody>
            <a:bodyPr wrap="none" anchor="ctr"/>
            <a:lstStyle/>
            <a:p>
              <a:pPr algn="ctr"/>
              <a:r>
                <a:rPr lang="en-US" sz="1400" b="1" dirty="0">
                  <a:latin typeface="Arial" charset="0"/>
                  <a:cs typeface="Arial" charset="0"/>
                </a:rPr>
                <a:t>C</a:t>
              </a:r>
            </a:p>
          </p:txBody>
        </p:sp>
        <p:sp>
          <p:nvSpPr>
            <p:cNvPr id="101" name="Rectangle 23"/>
            <p:cNvSpPr>
              <a:spLocks noChangeArrowheads="1"/>
            </p:cNvSpPr>
            <p:nvPr/>
          </p:nvSpPr>
          <p:spPr bwMode="auto">
            <a:xfrm>
              <a:off x="5981700" y="1971675"/>
              <a:ext cx="1676400" cy="304800"/>
            </a:xfrm>
            <a:prstGeom prst="rect">
              <a:avLst/>
            </a:prstGeom>
            <a:noFill/>
            <a:ln w="9525">
              <a:solidFill>
                <a:schemeClr val="tx1"/>
              </a:solidFill>
              <a:miter lim="800000"/>
              <a:headEnd/>
              <a:tailEnd/>
            </a:ln>
            <a:effectLst/>
          </p:spPr>
          <p:txBody>
            <a:bodyPr wrap="none" anchor="ctr"/>
            <a:lstStyle/>
            <a:p>
              <a:pPr algn="ctr"/>
              <a:r>
                <a:rPr lang="en-US" sz="1400" b="1" dirty="0">
                  <a:latin typeface="Arial" charset="0"/>
                  <a:cs typeface="Arial" charset="0"/>
                </a:rPr>
                <a:t>B</a:t>
              </a:r>
            </a:p>
          </p:txBody>
        </p:sp>
        <p:sp>
          <p:nvSpPr>
            <p:cNvPr id="102" name="Line 25"/>
            <p:cNvSpPr>
              <a:spLocks noChangeShapeType="1"/>
            </p:cNvSpPr>
            <p:nvPr/>
          </p:nvSpPr>
          <p:spPr bwMode="auto">
            <a:xfrm flipH="1">
              <a:off x="7705725" y="6116638"/>
              <a:ext cx="436563" cy="0"/>
            </a:xfrm>
            <a:prstGeom prst="line">
              <a:avLst/>
            </a:prstGeom>
            <a:noFill/>
            <a:ln w="38100">
              <a:solidFill>
                <a:schemeClr val="tx1"/>
              </a:solidFill>
              <a:round/>
              <a:headEnd type="triangle" w="med" len="med"/>
              <a:tailEnd type="triangle" w="med" len="med"/>
            </a:ln>
            <a:effectLst/>
          </p:spPr>
          <p:txBody>
            <a:bodyPr/>
            <a:lstStyle/>
            <a:p>
              <a:endParaRPr lang="en-GB" sz="1400" dirty="0"/>
            </a:p>
          </p:txBody>
        </p:sp>
        <p:sp>
          <p:nvSpPr>
            <p:cNvPr id="103" name="Line 26"/>
            <p:cNvSpPr>
              <a:spLocks noChangeShapeType="1"/>
            </p:cNvSpPr>
            <p:nvPr/>
          </p:nvSpPr>
          <p:spPr bwMode="auto">
            <a:xfrm flipH="1">
              <a:off x="7624763" y="4076700"/>
              <a:ext cx="436562" cy="0"/>
            </a:xfrm>
            <a:prstGeom prst="line">
              <a:avLst/>
            </a:prstGeom>
            <a:noFill/>
            <a:ln w="38100">
              <a:solidFill>
                <a:schemeClr val="tx1"/>
              </a:solidFill>
              <a:round/>
              <a:headEnd type="triangle" w="med" len="med"/>
              <a:tailEnd type="triangle" w="med" len="med"/>
            </a:ln>
            <a:effectLst/>
          </p:spPr>
          <p:txBody>
            <a:bodyPr/>
            <a:lstStyle/>
            <a:p>
              <a:endParaRPr lang="en-GB" sz="1400" dirty="0"/>
            </a:p>
          </p:txBody>
        </p:sp>
        <p:sp>
          <p:nvSpPr>
            <p:cNvPr id="104" name="Line 27"/>
            <p:cNvSpPr>
              <a:spLocks noChangeShapeType="1"/>
            </p:cNvSpPr>
            <p:nvPr/>
          </p:nvSpPr>
          <p:spPr bwMode="auto">
            <a:xfrm flipH="1">
              <a:off x="7646988" y="3416300"/>
              <a:ext cx="436562" cy="0"/>
            </a:xfrm>
            <a:prstGeom prst="line">
              <a:avLst/>
            </a:prstGeom>
            <a:noFill/>
            <a:ln w="38100">
              <a:solidFill>
                <a:schemeClr val="tx1"/>
              </a:solidFill>
              <a:round/>
              <a:headEnd type="triangle" w="med" len="med"/>
              <a:tailEnd type="triangle" w="med" len="med"/>
            </a:ln>
            <a:effectLst/>
          </p:spPr>
          <p:txBody>
            <a:bodyPr/>
            <a:lstStyle/>
            <a:p>
              <a:endParaRPr lang="en-GB" sz="1400" dirty="0"/>
            </a:p>
          </p:txBody>
        </p:sp>
        <p:sp>
          <p:nvSpPr>
            <p:cNvPr id="105" name="Line 28"/>
            <p:cNvSpPr>
              <a:spLocks noChangeShapeType="1"/>
            </p:cNvSpPr>
            <p:nvPr/>
          </p:nvSpPr>
          <p:spPr bwMode="auto">
            <a:xfrm flipH="1">
              <a:off x="7667625" y="2741613"/>
              <a:ext cx="436563" cy="0"/>
            </a:xfrm>
            <a:prstGeom prst="line">
              <a:avLst/>
            </a:prstGeom>
            <a:noFill/>
            <a:ln w="38100">
              <a:solidFill>
                <a:schemeClr val="tx1"/>
              </a:solidFill>
              <a:round/>
              <a:headEnd type="triangle" w="med" len="med"/>
              <a:tailEnd type="triangle" w="med" len="med"/>
            </a:ln>
            <a:effectLst/>
          </p:spPr>
          <p:txBody>
            <a:bodyPr/>
            <a:lstStyle/>
            <a:p>
              <a:endParaRPr lang="en-GB" sz="1400" dirty="0"/>
            </a:p>
          </p:txBody>
        </p:sp>
        <p:sp>
          <p:nvSpPr>
            <p:cNvPr id="106" name="Line 29"/>
            <p:cNvSpPr>
              <a:spLocks noChangeShapeType="1"/>
            </p:cNvSpPr>
            <p:nvPr/>
          </p:nvSpPr>
          <p:spPr bwMode="auto">
            <a:xfrm flipH="1">
              <a:off x="7646988" y="2138363"/>
              <a:ext cx="436562" cy="0"/>
            </a:xfrm>
            <a:prstGeom prst="line">
              <a:avLst/>
            </a:prstGeom>
            <a:noFill/>
            <a:ln w="38100">
              <a:solidFill>
                <a:schemeClr val="tx1"/>
              </a:solidFill>
              <a:round/>
              <a:headEnd type="triangle" w="med" len="med"/>
              <a:tailEnd type="triangle" w="med" len="med"/>
            </a:ln>
            <a:effectLst/>
          </p:spPr>
          <p:txBody>
            <a:bodyPr/>
            <a:lstStyle/>
            <a:p>
              <a:endParaRPr lang="en-GB" sz="1400" dirty="0"/>
            </a:p>
          </p:txBody>
        </p:sp>
        <p:sp>
          <p:nvSpPr>
            <p:cNvPr id="107" name="Line 30"/>
            <p:cNvSpPr>
              <a:spLocks noChangeShapeType="1"/>
            </p:cNvSpPr>
            <p:nvPr/>
          </p:nvSpPr>
          <p:spPr bwMode="auto">
            <a:xfrm flipH="1">
              <a:off x="7270750" y="4433888"/>
              <a:ext cx="857250" cy="0"/>
            </a:xfrm>
            <a:prstGeom prst="line">
              <a:avLst/>
            </a:prstGeom>
            <a:noFill/>
            <a:ln w="38100">
              <a:solidFill>
                <a:schemeClr val="tx1"/>
              </a:solidFill>
              <a:round/>
              <a:headEnd type="triangle" w="med" len="med"/>
              <a:tailEnd/>
            </a:ln>
            <a:effectLst/>
          </p:spPr>
          <p:txBody>
            <a:bodyPr/>
            <a:lstStyle/>
            <a:p>
              <a:endParaRPr lang="en-GB" sz="1400" dirty="0"/>
            </a:p>
          </p:txBody>
        </p:sp>
        <p:sp>
          <p:nvSpPr>
            <p:cNvPr id="108" name="Line 31"/>
            <p:cNvSpPr>
              <a:spLocks noChangeShapeType="1"/>
            </p:cNvSpPr>
            <p:nvPr/>
          </p:nvSpPr>
          <p:spPr bwMode="auto">
            <a:xfrm>
              <a:off x="7285038" y="4433888"/>
              <a:ext cx="0" cy="304800"/>
            </a:xfrm>
            <a:prstGeom prst="line">
              <a:avLst/>
            </a:prstGeom>
            <a:noFill/>
            <a:ln w="38100">
              <a:solidFill>
                <a:schemeClr val="tx1"/>
              </a:solidFill>
              <a:round/>
              <a:headEnd/>
              <a:tailEnd type="triangle" w="med" len="med"/>
            </a:ln>
            <a:effectLst/>
          </p:spPr>
          <p:txBody>
            <a:bodyPr/>
            <a:lstStyle/>
            <a:p>
              <a:endParaRPr lang="en-GB" sz="1400" dirty="0"/>
            </a:p>
          </p:txBody>
        </p:sp>
        <p:sp>
          <p:nvSpPr>
            <p:cNvPr id="109" name="Text Box 32"/>
            <p:cNvSpPr txBox="1">
              <a:spLocks noChangeArrowheads="1"/>
            </p:cNvSpPr>
            <p:nvPr/>
          </p:nvSpPr>
          <p:spPr bwMode="auto">
            <a:xfrm>
              <a:off x="6591612" y="5141913"/>
              <a:ext cx="623267" cy="441315"/>
            </a:xfrm>
            <a:prstGeom prst="rect">
              <a:avLst/>
            </a:prstGeom>
            <a:noFill/>
            <a:ln w="9525">
              <a:noFill/>
              <a:miter lim="800000"/>
              <a:headEnd/>
              <a:tailEnd/>
            </a:ln>
            <a:effectLst/>
          </p:spPr>
          <p:txBody>
            <a:bodyPr wrap="none">
              <a:spAutoFit/>
            </a:bodyPr>
            <a:lstStyle/>
            <a:p>
              <a:pPr algn="ctr"/>
              <a:r>
                <a:rPr lang="en-US" sz="1400" dirty="0">
                  <a:cs typeface="Arial" charset="0"/>
                </a:rPr>
                <a:t>ALU</a:t>
              </a:r>
            </a:p>
          </p:txBody>
        </p:sp>
        <p:sp>
          <p:nvSpPr>
            <p:cNvPr id="110" name="Rectangle 33"/>
            <p:cNvSpPr>
              <a:spLocks noChangeArrowheads="1"/>
            </p:cNvSpPr>
            <p:nvPr/>
          </p:nvSpPr>
          <p:spPr bwMode="auto">
            <a:xfrm flipV="1">
              <a:off x="1752600" y="1600200"/>
              <a:ext cx="481013" cy="1493838"/>
            </a:xfrm>
            <a:prstGeom prst="rect">
              <a:avLst/>
            </a:prstGeom>
            <a:solidFill>
              <a:schemeClr val="accent1"/>
            </a:solidFill>
            <a:ln w="9525">
              <a:solidFill>
                <a:schemeClr val="tx1"/>
              </a:solidFill>
              <a:miter lim="800000"/>
              <a:headEnd/>
              <a:tailEnd/>
            </a:ln>
            <a:effectLst/>
          </p:spPr>
          <p:txBody>
            <a:bodyPr vert="eaVert" wrap="none" anchor="ctr"/>
            <a:lstStyle/>
            <a:p>
              <a:pPr algn="ctr"/>
              <a:r>
                <a:rPr lang="en-US" sz="1400" dirty="0">
                  <a:solidFill>
                    <a:schemeClr val="bg1"/>
                  </a:solidFill>
                  <a:cs typeface="Arial" charset="0"/>
                </a:rPr>
                <a:t>Address Bus</a:t>
              </a:r>
            </a:p>
          </p:txBody>
        </p:sp>
        <p:sp>
          <p:nvSpPr>
            <p:cNvPr id="111" name="Rectangle 34"/>
            <p:cNvSpPr>
              <a:spLocks noChangeArrowheads="1"/>
            </p:cNvSpPr>
            <p:nvPr/>
          </p:nvSpPr>
          <p:spPr bwMode="auto">
            <a:xfrm>
              <a:off x="3659188" y="4610100"/>
              <a:ext cx="1304925" cy="611188"/>
            </a:xfrm>
            <a:prstGeom prst="rect">
              <a:avLst/>
            </a:prstGeom>
            <a:noFill/>
            <a:ln w="9525">
              <a:solidFill>
                <a:schemeClr val="tx1"/>
              </a:solidFill>
              <a:miter lim="800000"/>
              <a:headEnd/>
              <a:tailEnd/>
            </a:ln>
            <a:effectLst/>
          </p:spPr>
          <p:txBody>
            <a:bodyPr wrap="none" anchor="ctr"/>
            <a:lstStyle/>
            <a:p>
              <a:pPr algn="ctr"/>
              <a:r>
                <a:rPr lang="en-US" sz="1400" dirty="0">
                  <a:cs typeface="Arial" charset="0"/>
                </a:rPr>
                <a:t>Control Unit</a:t>
              </a:r>
            </a:p>
          </p:txBody>
        </p:sp>
        <p:sp>
          <p:nvSpPr>
            <p:cNvPr id="112" name="Rectangle 35"/>
            <p:cNvSpPr>
              <a:spLocks noChangeArrowheads="1"/>
            </p:cNvSpPr>
            <p:nvPr/>
          </p:nvSpPr>
          <p:spPr bwMode="auto">
            <a:xfrm>
              <a:off x="3479800" y="3981450"/>
              <a:ext cx="1676400" cy="304800"/>
            </a:xfrm>
            <a:prstGeom prst="rect">
              <a:avLst/>
            </a:prstGeom>
            <a:noFill/>
            <a:ln w="9525">
              <a:solidFill>
                <a:schemeClr val="tx1"/>
              </a:solidFill>
              <a:miter lim="800000"/>
              <a:headEnd/>
              <a:tailEnd/>
            </a:ln>
            <a:effectLst/>
          </p:spPr>
          <p:txBody>
            <a:bodyPr wrap="none" anchor="ctr"/>
            <a:lstStyle/>
            <a:p>
              <a:pPr algn="ctr"/>
              <a:r>
                <a:rPr lang="en-US" sz="1400" b="1" dirty="0">
                  <a:latin typeface="Arial" charset="0"/>
                  <a:cs typeface="Arial" charset="0"/>
                </a:rPr>
                <a:t>IR</a:t>
              </a:r>
            </a:p>
          </p:txBody>
        </p:sp>
        <p:sp>
          <p:nvSpPr>
            <p:cNvPr id="113" name="Rectangle 36"/>
            <p:cNvSpPr>
              <a:spLocks noChangeArrowheads="1"/>
            </p:cNvSpPr>
            <p:nvPr/>
          </p:nvSpPr>
          <p:spPr bwMode="auto">
            <a:xfrm>
              <a:off x="3494088" y="5592763"/>
              <a:ext cx="1676400" cy="304800"/>
            </a:xfrm>
            <a:prstGeom prst="rect">
              <a:avLst/>
            </a:prstGeom>
            <a:noFill/>
            <a:ln w="9525">
              <a:solidFill>
                <a:schemeClr val="tx1"/>
              </a:solidFill>
              <a:miter lim="800000"/>
              <a:headEnd/>
              <a:tailEnd/>
            </a:ln>
            <a:effectLst/>
          </p:spPr>
          <p:txBody>
            <a:bodyPr wrap="none" anchor="ctr"/>
            <a:lstStyle/>
            <a:p>
              <a:pPr algn="ctr"/>
              <a:r>
                <a:rPr lang="en-US" sz="1400" b="1" dirty="0">
                  <a:latin typeface="Arial" charset="0"/>
                  <a:cs typeface="Arial" charset="0"/>
                </a:rPr>
                <a:t>FLAG</a:t>
              </a:r>
            </a:p>
          </p:txBody>
        </p:sp>
        <p:sp>
          <p:nvSpPr>
            <p:cNvPr id="114" name="Line 37"/>
            <p:cNvSpPr>
              <a:spLocks noChangeShapeType="1"/>
            </p:cNvSpPr>
            <p:nvPr/>
          </p:nvSpPr>
          <p:spPr bwMode="auto">
            <a:xfrm flipV="1">
              <a:off x="4295775" y="5218113"/>
              <a:ext cx="0" cy="363537"/>
            </a:xfrm>
            <a:prstGeom prst="line">
              <a:avLst/>
            </a:prstGeom>
            <a:noFill/>
            <a:ln w="9525">
              <a:solidFill>
                <a:schemeClr val="tx1"/>
              </a:solidFill>
              <a:round/>
              <a:headEnd/>
              <a:tailEnd type="triangle" w="med" len="med"/>
            </a:ln>
            <a:effectLst/>
          </p:spPr>
          <p:txBody>
            <a:bodyPr/>
            <a:lstStyle/>
            <a:p>
              <a:endParaRPr lang="en-GB" sz="1400" dirty="0"/>
            </a:p>
          </p:txBody>
        </p:sp>
        <p:sp>
          <p:nvSpPr>
            <p:cNvPr id="115" name="Line 38"/>
            <p:cNvSpPr>
              <a:spLocks noChangeShapeType="1"/>
            </p:cNvSpPr>
            <p:nvPr/>
          </p:nvSpPr>
          <p:spPr bwMode="auto">
            <a:xfrm flipH="1">
              <a:off x="5195888" y="5711825"/>
              <a:ext cx="566737" cy="0"/>
            </a:xfrm>
            <a:prstGeom prst="line">
              <a:avLst/>
            </a:prstGeom>
            <a:noFill/>
            <a:ln w="9525">
              <a:solidFill>
                <a:srgbClr val="CC6600"/>
              </a:solidFill>
              <a:round/>
              <a:headEnd/>
              <a:tailEnd type="triangle" w="med" len="med"/>
            </a:ln>
            <a:effectLst/>
          </p:spPr>
          <p:txBody>
            <a:bodyPr/>
            <a:lstStyle/>
            <a:p>
              <a:endParaRPr lang="en-GB" sz="1400" dirty="0"/>
            </a:p>
          </p:txBody>
        </p:sp>
        <p:sp>
          <p:nvSpPr>
            <p:cNvPr id="116" name="Line 39"/>
            <p:cNvSpPr>
              <a:spLocks noChangeShapeType="1"/>
            </p:cNvSpPr>
            <p:nvPr/>
          </p:nvSpPr>
          <p:spPr bwMode="auto">
            <a:xfrm flipV="1">
              <a:off x="5762625" y="5581650"/>
              <a:ext cx="14288" cy="130175"/>
            </a:xfrm>
            <a:prstGeom prst="line">
              <a:avLst/>
            </a:prstGeom>
            <a:noFill/>
            <a:ln w="9525">
              <a:solidFill>
                <a:srgbClr val="CC6600"/>
              </a:solidFill>
              <a:round/>
              <a:headEnd/>
              <a:tailEnd/>
            </a:ln>
            <a:effectLst/>
          </p:spPr>
          <p:txBody>
            <a:bodyPr/>
            <a:lstStyle/>
            <a:p>
              <a:endParaRPr lang="en-GB" sz="1400" dirty="0"/>
            </a:p>
          </p:txBody>
        </p:sp>
        <p:sp>
          <p:nvSpPr>
            <p:cNvPr id="117" name="Line 40"/>
            <p:cNvSpPr>
              <a:spLocks noChangeShapeType="1"/>
            </p:cNvSpPr>
            <p:nvPr/>
          </p:nvSpPr>
          <p:spPr bwMode="auto">
            <a:xfrm>
              <a:off x="5776913" y="5565775"/>
              <a:ext cx="595312" cy="0"/>
            </a:xfrm>
            <a:prstGeom prst="line">
              <a:avLst/>
            </a:prstGeom>
            <a:noFill/>
            <a:ln w="9525">
              <a:solidFill>
                <a:srgbClr val="CC6600"/>
              </a:solidFill>
              <a:round/>
              <a:headEnd/>
              <a:tailEnd/>
            </a:ln>
            <a:effectLst/>
          </p:spPr>
          <p:txBody>
            <a:bodyPr/>
            <a:lstStyle/>
            <a:p>
              <a:endParaRPr lang="en-GB" sz="1400" dirty="0"/>
            </a:p>
          </p:txBody>
        </p:sp>
        <p:sp>
          <p:nvSpPr>
            <p:cNvPr id="118" name="Line 41"/>
            <p:cNvSpPr>
              <a:spLocks noChangeShapeType="1"/>
            </p:cNvSpPr>
            <p:nvPr/>
          </p:nvSpPr>
          <p:spPr bwMode="auto">
            <a:xfrm flipH="1" flipV="1">
              <a:off x="4949825" y="4913313"/>
              <a:ext cx="1160463" cy="14287"/>
            </a:xfrm>
            <a:prstGeom prst="line">
              <a:avLst/>
            </a:prstGeom>
            <a:noFill/>
            <a:ln w="57150">
              <a:solidFill>
                <a:srgbClr val="00CC00"/>
              </a:solidFill>
              <a:round/>
              <a:headEnd type="triangle" w="med" len="med"/>
              <a:tailEnd/>
            </a:ln>
            <a:effectLst/>
          </p:spPr>
          <p:txBody>
            <a:bodyPr/>
            <a:lstStyle/>
            <a:p>
              <a:endParaRPr lang="en-GB" sz="1400" dirty="0"/>
            </a:p>
          </p:txBody>
        </p:sp>
        <p:sp>
          <p:nvSpPr>
            <p:cNvPr id="119" name="Line 42"/>
            <p:cNvSpPr>
              <a:spLocks noChangeShapeType="1"/>
            </p:cNvSpPr>
            <p:nvPr/>
          </p:nvSpPr>
          <p:spPr bwMode="auto">
            <a:xfrm flipV="1">
              <a:off x="5486400" y="2111375"/>
              <a:ext cx="0" cy="4094163"/>
            </a:xfrm>
            <a:prstGeom prst="line">
              <a:avLst/>
            </a:prstGeom>
            <a:noFill/>
            <a:ln w="57150">
              <a:solidFill>
                <a:srgbClr val="00CC00"/>
              </a:solidFill>
              <a:round/>
              <a:headEnd/>
              <a:tailEnd/>
            </a:ln>
            <a:effectLst/>
          </p:spPr>
          <p:txBody>
            <a:bodyPr/>
            <a:lstStyle/>
            <a:p>
              <a:endParaRPr lang="en-GB" sz="1400" dirty="0"/>
            </a:p>
          </p:txBody>
        </p:sp>
        <p:sp>
          <p:nvSpPr>
            <p:cNvPr id="120" name="Line 43"/>
            <p:cNvSpPr>
              <a:spLocks noChangeShapeType="1"/>
            </p:cNvSpPr>
            <p:nvPr/>
          </p:nvSpPr>
          <p:spPr bwMode="auto">
            <a:xfrm>
              <a:off x="5500688" y="4071938"/>
              <a:ext cx="450850" cy="0"/>
            </a:xfrm>
            <a:prstGeom prst="line">
              <a:avLst/>
            </a:prstGeom>
            <a:noFill/>
            <a:ln w="9525">
              <a:solidFill>
                <a:srgbClr val="00CC00"/>
              </a:solidFill>
              <a:round/>
              <a:headEnd/>
              <a:tailEnd type="triangle" w="med" len="med"/>
            </a:ln>
            <a:effectLst/>
          </p:spPr>
          <p:txBody>
            <a:bodyPr/>
            <a:lstStyle/>
            <a:p>
              <a:endParaRPr lang="en-GB" sz="1400" dirty="0"/>
            </a:p>
          </p:txBody>
        </p:sp>
        <p:sp>
          <p:nvSpPr>
            <p:cNvPr id="121" name="Line 44"/>
            <p:cNvSpPr>
              <a:spLocks noChangeShapeType="1"/>
            </p:cNvSpPr>
            <p:nvPr/>
          </p:nvSpPr>
          <p:spPr bwMode="auto">
            <a:xfrm>
              <a:off x="5486400" y="3417888"/>
              <a:ext cx="465138" cy="0"/>
            </a:xfrm>
            <a:prstGeom prst="line">
              <a:avLst/>
            </a:prstGeom>
            <a:noFill/>
            <a:ln w="9525">
              <a:solidFill>
                <a:srgbClr val="00CC00"/>
              </a:solidFill>
              <a:round/>
              <a:headEnd/>
              <a:tailEnd type="triangle" w="med" len="med"/>
            </a:ln>
            <a:effectLst/>
          </p:spPr>
          <p:txBody>
            <a:bodyPr/>
            <a:lstStyle/>
            <a:p>
              <a:endParaRPr lang="en-GB" sz="1400" dirty="0"/>
            </a:p>
          </p:txBody>
        </p:sp>
        <p:sp>
          <p:nvSpPr>
            <p:cNvPr id="122" name="Line 45"/>
            <p:cNvSpPr>
              <a:spLocks noChangeShapeType="1"/>
            </p:cNvSpPr>
            <p:nvPr/>
          </p:nvSpPr>
          <p:spPr bwMode="auto">
            <a:xfrm>
              <a:off x="5508625" y="2757488"/>
              <a:ext cx="465138" cy="0"/>
            </a:xfrm>
            <a:prstGeom prst="line">
              <a:avLst/>
            </a:prstGeom>
            <a:noFill/>
            <a:ln w="9525">
              <a:solidFill>
                <a:srgbClr val="00CC00"/>
              </a:solidFill>
              <a:round/>
              <a:headEnd/>
              <a:tailEnd type="triangle" w="med" len="med"/>
            </a:ln>
            <a:effectLst/>
          </p:spPr>
          <p:txBody>
            <a:bodyPr/>
            <a:lstStyle/>
            <a:p>
              <a:endParaRPr lang="en-GB" sz="1400" dirty="0"/>
            </a:p>
          </p:txBody>
        </p:sp>
        <p:sp>
          <p:nvSpPr>
            <p:cNvPr id="123" name="Line 46"/>
            <p:cNvSpPr>
              <a:spLocks noChangeShapeType="1"/>
            </p:cNvSpPr>
            <p:nvPr/>
          </p:nvSpPr>
          <p:spPr bwMode="auto">
            <a:xfrm>
              <a:off x="5530850" y="2139950"/>
              <a:ext cx="465138" cy="0"/>
            </a:xfrm>
            <a:prstGeom prst="line">
              <a:avLst/>
            </a:prstGeom>
            <a:noFill/>
            <a:ln w="9525">
              <a:solidFill>
                <a:srgbClr val="00CC00"/>
              </a:solidFill>
              <a:round/>
              <a:headEnd/>
              <a:tailEnd type="triangle" w="med" len="med"/>
            </a:ln>
            <a:effectLst/>
          </p:spPr>
          <p:txBody>
            <a:bodyPr/>
            <a:lstStyle/>
            <a:p>
              <a:endParaRPr lang="en-GB" sz="1400" dirty="0"/>
            </a:p>
          </p:txBody>
        </p:sp>
        <p:sp>
          <p:nvSpPr>
            <p:cNvPr id="124" name="Line 47"/>
            <p:cNvSpPr>
              <a:spLocks noChangeShapeType="1"/>
            </p:cNvSpPr>
            <p:nvPr/>
          </p:nvSpPr>
          <p:spPr bwMode="auto">
            <a:xfrm>
              <a:off x="5522913" y="6183313"/>
              <a:ext cx="450850" cy="0"/>
            </a:xfrm>
            <a:prstGeom prst="line">
              <a:avLst/>
            </a:prstGeom>
            <a:noFill/>
            <a:ln w="9525">
              <a:solidFill>
                <a:srgbClr val="00CC00"/>
              </a:solidFill>
              <a:round/>
              <a:headEnd/>
              <a:tailEnd type="triangle" w="med" len="med"/>
            </a:ln>
            <a:effectLst/>
          </p:spPr>
          <p:txBody>
            <a:bodyPr/>
            <a:lstStyle/>
            <a:p>
              <a:endParaRPr lang="en-GB" sz="1400" dirty="0"/>
            </a:p>
          </p:txBody>
        </p:sp>
        <p:grpSp>
          <p:nvGrpSpPr>
            <p:cNvPr id="125" name="Group 48"/>
            <p:cNvGrpSpPr>
              <a:grpSpLocks/>
            </p:cNvGrpSpPr>
            <p:nvPr/>
          </p:nvGrpSpPr>
          <p:grpSpPr bwMode="auto">
            <a:xfrm>
              <a:off x="3459163" y="2955927"/>
              <a:ext cx="944562" cy="495301"/>
              <a:chOff x="2589" y="1922"/>
              <a:chExt cx="595" cy="312"/>
            </a:xfrm>
          </p:grpSpPr>
          <p:grpSp>
            <p:nvGrpSpPr>
              <p:cNvPr id="126" name="Group 49"/>
              <p:cNvGrpSpPr>
                <a:grpSpLocks/>
              </p:cNvGrpSpPr>
              <p:nvPr/>
            </p:nvGrpSpPr>
            <p:grpSpPr bwMode="auto">
              <a:xfrm>
                <a:off x="2589" y="1922"/>
                <a:ext cx="595" cy="256"/>
                <a:chOff x="2208" y="2976"/>
                <a:chExt cx="960" cy="576"/>
              </a:xfrm>
            </p:grpSpPr>
            <p:grpSp>
              <p:nvGrpSpPr>
                <p:cNvPr id="128" name="Group 50"/>
                <p:cNvGrpSpPr>
                  <a:grpSpLocks/>
                </p:cNvGrpSpPr>
                <p:nvPr/>
              </p:nvGrpSpPr>
              <p:grpSpPr bwMode="auto">
                <a:xfrm>
                  <a:off x="2208" y="2976"/>
                  <a:ext cx="480" cy="576"/>
                  <a:chOff x="2208" y="2976"/>
                  <a:chExt cx="480" cy="576"/>
                </a:xfrm>
              </p:grpSpPr>
              <p:sp>
                <p:nvSpPr>
                  <p:cNvPr id="134" name="Line 51"/>
                  <p:cNvSpPr>
                    <a:spLocks noChangeShapeType="1"/>
                  </p:cNvSpPr>
                  <p:nvPr/>
                </p:nvSpPr>
                <p:spPr bwMode="auto">
                  <a:xfrm>
                    <a:off x="2208" y="2976"/>
                    <a:ext cx="240" cy="576"/>
                  </a:xfrm>
                  <a:prstGeom prst="line">
                    <a:avLst/>
                  </a:prstGeom>
                  <a:noFill/>
                  <a:ln w="9525">
                    <a:solidFill>
                      <a:schemeClr val="tx1"/>
                    </a:solidFill>
                    <a:round/>
                    <a:headEnd/>
                    <a:tailEnd/>
                  </a:ln>
                  <a:effectLst/>
                </p:spPr>
                <p:txBody>
                  <a:bodyPr/>
                  <a:lstStyle/>
                  <a:p>
                    <a:endParaRPr lang="en-GB" sz="1400" dirty="0"/>
                  </a:p>
                </p:txBody>
              </p:sp>
              <p:sp>
                <p:nvSpPr>
                  <p:cNvPr id="135" name="Line 52"/>
                  <p:cNvSpPr>
                    <a:spLocks noChangeShapeType="1"/>
                  </p:cNvSpPr>
                  <p:nvPr/>
                </p:nvSpPr>
                <p:spPr bwMode="auto">
                  <a:xfrm>
                    <a:off x="2208" y="2976"/>
                    <a:ext cx="384" cy="0"/>
                  </a:xfrm>
                  <a:prstGeom prst="line">
                    <a:avLst/>
                  </a:prstGeom>
                  <a:noFill/>
                  <a:ln w="9525">
                    <a:solidFill>
                      <a:schemeClr val="tx1"/>
                    </a:solidFill>
                    <a:round/>
                    <a:headEnd/>
                    <a:tailEnd/>
                  </a:ln>
                  <a:effectLst/>
                </p:spPr>
                <p:txBody>
                  <a:bodyPr/>
                  <a:lstStyle/>
                  <a:p>
                    <a:endParaRPr lang="en-GB" sz="1400" dirty="0"/>
                  </a:p>
                </p:txBody>
              </p:sp>
              <p:sp>
                <p:nvSpPr>
                  <p:cNvPr id="136" name="Line 53"/>
                  <p:cNvSpPr>
                    <a:spLocks noChangeShapeType="1"/>
                  </p:cNvSpPr>
                  <p:nvPr/>
                </p:nvSpPr>
                <p:spPr bwMode="auto">
                  <a:xfrm>
                    <a:off x="2592" y="2976"/>
                    <a:ext cx="96" cy="192"/>
                  </a:xfrm>
                  <a:prstGeom prst="line">
                    <a:avLst/>
                  </a:prstGeom>
                  <a:noFill/>
                  <a:ln w="9525">
                    <a:solidFill>
                      <a:schemeClr val="tx1"/>
                    </a:solidFill>
                    <a:round/>
                    <a:headEnd/>
                    <a:tailEnd/>
                  </a:ln>
                  <a:effectLst/>
                </p:spPr>
                <p:txBody>
                  <a:bodyPr/>
                  <a:lstStyle/>
                  <a:p>
                    <a:endParaRPr lang="en-GB" sz="1400" dirty="0"/>
                  </a:p>
                </p:txBody>
              </p:sp>
            </p:grpSp>
            <p:grpSp>
              <p:nvGrpSpPr>
                <p:cNvPr id="129" name="Group 54"/>
                <p:cNvGrpSpPr>
                  <a:grpSpLocks/>
                </p:cNvGrpSpPr>
                <p:nvPr/>
              </p:nvGrpSpPr>
              <p:grpSpPr bwMode="auto">
                <a:xfrm flipH="1">
                  <a:off x="2688" y="2976"/>
                  <a:ext cx="480" cy="576"/>
                  <a:chOff x="2208" y="2976"/>
                  <a:chExt cx="480" cy="576"/>
                </a:xfrm>
              </p:grpSpPr>
              <p:sp>
                <p:nvSpPr>
                  <p:cNvPr id="131" name="Line 55"/>
                  <p:cNvSpPr>
                    <a:spLocks noChangeShapeType="1"/>
                  </p:cNvSpPr>
                  <p:nvPr/>
                </p:nvSpPr>
                <p:spPr bwMode="auto">
                  <a:xfrm>
                    <a:off x="2208" y="2976"/>
                    <a:ext cx="240" cy="576"/>
                  </a:xfrm>
                  <a:prstGeom prst="line">
                    <a:avLst/>
                  </a:prstGeom>
                  <a:noFill/>
                  <a:ln w="9525">
                    <a:solidFill>
                      <a:schemeClr val="tx1"/>
                    </a:solidFill>
                    <a:round/>
                    <a:headEnd/>
                    <a:tailEnd/>
                  </a:ln>
                  <a:effectLst/>
                </p:spPr>
                <p:txBody>
                  <a:bodyPr/>
                  <a:lstStyle/>
                  <a:p>
                    <a:endParaRPr lang="en-GB" sz="1400" dirty="0"/>
                  </a:p>
                </p:txBody>
              </p:sp>
              <p:sp>
                <p:nvSpPr>
                  <p:cNvPr id="132" name="Line 56"/>
                  <p:cNvSpPr>
                    <a:spLocks noChangeShapeType="1"/>
                  </p:cNvSpPr>
                  <p:nvPr/>
                </p:nvSpPr>
                <p:spPr bwMode="auto">
                  <a:xfrm>
                    <a:off x="2208" y="2976"/>
                    <a:ext cx="384" cy="0"/>
                  </a:xfrm>
                  <a:prstGeom prst="line">
                    <a:avLst/>
                  </a:prstGeom>
                  <a:noFill/>
                  <a:ln w="9525">
                    <a:solidFill>
                      <a:schemeClr val="tx1"/>
                    </a:solidFill>
                    <a:round/>
                    <a:headEnd/>
                    <a:tailEnd/>
                  </a:ln>
                  <a:effectLst/>
                </p:spPr>
                <p:txBody>
                  <a:bodyPr/>
                  <a:lstStyle/>
                  <a:p>
                    <a:endParaRPr lang="en-GB" sz="1400" dirty="0"/>
                  </a:p>
                </p:txBody>
              </p:sp>
              <p:sp>
                <p:nvSpPr>
                  <p:cNvPr id="133" name="Line 57"/>
                  <p:cNvSpPr>
                    <a:spLocks noChangeShapeType="1"/>
                  </p:cNvSpPr>
                  <p:nvPr/>
                </p:nvSpPr>
                <p:spPr bwMode="auto">
                  <a:xfrm>
                    <a:off x="2592" y="2976"/>
                    <a:ext cx="96" cy="192"/>
                  </a:xfrm>
                  <a:prstGeom prst="line">
                    <a:avLst/>
                  </a:prstGeom>
                  <a:noFill/>
                  <a:ln w="9525">
                    <a:solidFill>
                      <a:schemeClr val="tx1"/>
                    </a:solidFill>
                    <a:round/>
                    <a:headEnd/>
                    <a:tailEnd/>
                  </a:ln>
                  <a:effectLst/>
                </p:spPr>
                <p:txBody>
                  <a:bodyPr/>
                  <a:lstStyle/>
                  <a:p>
                    <a:endParaRPr lang="en-GB" sz="1400" dirty="0"/>
                  </a:p>
                </p:txBody>
              </p:sp>
            </p:grpSp>
            <p:sp>
              <p:nvSpPr>
                <p:cNvPr id="130" name="Line 58"/>
                <p:cNvSpPr>
                  <a:spLocks noChangeShapeType="1"/>
                </p:cNvSpPr>
                <p:nvPr/>
              </p:nvSpPr>
              <p:spPr bwMode="auto">
                <a:xfrm>
                  <a:off x="2448" y="3552"/>
                  <a:ext cx="480" cy="0"/>
                </a:xfrm>
                <a:prstGeom prst="line">
                  <a:avLst/>
                </a:prstGeom>
                <a:noFill/>
                <a:ln w="9525">
                  <a:solidFill>
                    <a:schemeClr val="tx1"/>
                  </a:solidFill>
                  <a:round/>
                  <a:headEnd/>
                  <a:tailEnd/>
                </a:ln>
                <a:effectLst/>
              </p:spPr>
              <p:txBody>
                <a:bodyPr/>
                <a:lstStyle/>
                <a:p>
                  <a:endParaRPr lang="en-GB" sz="1400" dirty="0"/>
                </a:p>
              </p:txBody>
            </p:sp>
          </p:grpSp>
          <p:sp>
            <p:nvSpPr>
              <p:cNvPr id="127" name="Text Box 59"/>
              <p:cNvSpPr txBox="1">
                <a:spLocks noChangeArrowheads="1"/>
              </p:cNvSpPr>
              <p:nvPr/>
            </p:nvSpPr>
            <p:spPr bwMode="auto">
              <a:xfrm>
                <a:off x="2702" y="1956"/>
                <a:ext cx="393" cy="278"/>
              </a:xfrm>
              <a:prstGeom prst="rect">
                <a:avLst/>
              </a:prstGeom>
              <a:noFill/>
              <a:ln w="9525">
                <a:noFill/>
                <a:miter lim="800000"/>
                <a:headEnd/>
                <a:tailEnd/>
              </a:ln>
              <a:effectLst/>
            </p:spPr>
            <p:txBody>
              <a:bodyPr wrap="none">
                <a:spAutoFit/>
              </a:bodyPr>
              <a:lstStyle/>
              <a:p>
                <a:pPr algn="ctr"/>
                <a:r>
                  <a:rPr lang="en-US" sz="1400" dirty="0">
                    <a:cs typeface="Arial" charset="0"/>
                  </a:rPr>
                  <a:t>ALU</a:t>
                </a:r>
              </a:p>
            </p:txBody>
          </p:sp>
        </p:grpSp>
        <p:sp>
          <p:nvSpPr>
            <p:cNvPr id="137" name="Rectangle 60"/>
            <p:cNvSpPr>
              <a:spLocks noChangeArrowheads="1"/>
            </p:cNvSpPr>
            <p:nvPr/>
          </p:nvSpPr>
          <p:spPr bwMode="auto">
            <a:xfrm>
              <a:off x="3289300" y="2254250"/>
              <a:ext cx="1676400" cy="304800"/>
            </a:xfrm>
            <a:prstGeom prst="rect">
              <a:avLst/>
            </a:prstGeom>
            <a:noFill/>
            <a:ln w="9525">
              <a:solidFill>
                <a:schemeClr val="tx1"/>
              </a:solidFill>
              <a:miter lim="800000"/>
              <a:headEnd/>
              <a:tailEnd/>
            </a:ln>
            <a:effectLst/>
          </p:spPr>
          <p:txBody>
            <a:bodyPr wrap="none" anchor="ctr"/>
            <a:lstStyle/>
            <a:p>
              <a:pPr algn="ctr"/>
              <a:r>
                <a:rPr lang="en-US" sz="1400" b="1" dirty="0">
                  <a:latin typeface="Arial" charset="0"/>
                  <a:cs typeface="Arial" charset="0"/>
                </a:rPr>
                <a:t>PC</a:t>
              </a:r>
            </a:p>
          </p:txBody>
        </p:sp>
        <p:sp>
          <p:nvSpPr>
            <p:cNvPr id="138" name="Line 61"/>
            <p:cNvSpPr>
              <a:spLocks noChangeShapeType="1"/>
            </p:cNvSpPr>
            <p:nvPr/>
          </p:nvSpPr>
          <p:spPr bwMode="auto">
            <a:xfrm>
              <a:off x="4194175" y="2547938"/>
              <a:ext cx="0" cy="406400"/>
            </a:xfrm>
            <a:prstGeom prst="line">
              <a:avLst/>
            </a:prstGeom>
            <a:noFill/>
            <a:ln w="9525">
              <a:solidFill>
                <a:schemeClr val="tx1"/>
              </a:solidFill>
              <a:round/>
              <a:headEnd/>
              <a:tailEnd type="triangle" w="med" len="med"/>
            </a:ln>
            <a:effectLst/>
          </p:spPr>
          <p:txBody>
            <a:bodyPr/>
            <a:lstStyle/>
            <a:p>
              <a:endParaRPr lang="en-GB" sz="1400" dirty="0"/>
            </a:p>
          </p:txBody>
        </p:sp>
        <p:sp>
          <p:nvSpPr>
            <p:cNvPr id="139" name="Line 62"/>
            <p:cNvSpPr>
              <a:spLocks noChangeShapeType="1"/>
            </p:cNvSpPr>
            <p:nvPr/>
          </p:nvSpPr>
          <p:spPr bwMode="auto">
            <a:xfrm>
              <a:off x="3919538" y="3360738"/>
              <a:ext cx="0" cy="188912"/>
            </a:xfrm>
            <a:prstGeom prst="line">
              <a:avLst/>
            </a:prstGeom>
            <a:noFill/>
            <a:ln w="9525">
              <a:solidFill>
                <a:schemeClr val="tx1"/>
              </a:solidFill>
              <a:round/>
              <a:headEnd/>
              <a:tailEnd/>
            </a:ln>
            <a:effectLst/>
          </p:spPr>
          <p:txBody>
            <a:bodyPr/>
            <a:lstStyle/>
            <a:p>
              <a:endParaRPr lang="en-GB" sz="1400" dirty="0"/>
            </a:p>
          </p:txBody>
        </p:sp>
        <p:sp>
          <p:nvSpPr>
            <p:cNvPr id="140" name="Line 63"/>
            <p:cNvSpPr>
              <a:spLocks noChangeShapeType="1"/>
            </p:cNvSpPr>
            <p:nvPr/>
          </p:nvSpPr>
          <p:spPr bwMode="auto">
            <a:xfrm>
              <a:off x="3919538" y="3563938"/>
              <a:ext cx="1233487" cy="0"/>
            </a:xfrm>
            <a:prstGeom prst="line">
              <a:avLst/>
            </a:prstGeom>
            <a:noFill/>
            <a:ln w="9525">
              <a:solidFill>
                <a:schemeClr val="tx1"/>
              </a:solidFill>
              <a:round/>
              <a:headEnd/>
              <a:tailEnd/>
            </a:ln>
            <a:effectLst/>
          </p:spPr>
          <p:txBody>
            <a:bodyPr/>
            <a:lstStyle/>
            <a:p>
              <a:endParaRPr lang="en-GB" sz="1400" dirty="0"/>
            </a:p>
          </p:txBody>
        </p:sp>
        <p:sp>
          <p:nvSpPr>
            <p:cNvPr id="141" name="Line 64"/>
            <p:cNvSpPr>
              <a:spLocks noChangeShapeType="1"/>
            </p:cNvSpPr>
            <p:nvPr/>
          </p:nvSpPr>
          <p:spPr bwMode="auto">
            <a:xfrm flipV="1">
              <a:off x="5167313" y="2416175"/>
              <a:ext cx="0" cy="1147763"/>
            </a:xfrm>
            <a:prstGeom prst="line">
              <a:avLst/>
            </a:prstGeom>
            <a:noFill/>
            <a:ln w="9525">
              <a:solidFill>
                <a:schemeClr val="tx1"/>
              </a:solidFill>
              <a:round/>
              <a:headEnd/>
              <a:tailEnd/>
            </a:ln>
            <a:effectLst/>
          </p:spPr>
          <p:txBody>
            <a:bodyPr/>
            <a:lstStyle/>
            <a:p>
              <a:endParaRPr lang="en-GB" sz="1400" dirty="0"/>
            </a:p>
          </p:txBody>
        </p:sp>
        <p:sp>
          <p:nvSpPr>
            <p:cNvPr id="142" name="Line 65"/>
            <p:cNvSpPr>
              <a:spLocks noChangeShapeType="1"/>
            </p:cNvSpPr>
            <p:nvPr/>
          </p:nvSpPr>
          <p:spPr bwMode="auto">
            <a:xfrm flipH="1">
              <a:off x="4964113" y="2416175"/>
              <a:ext cx="203200" cy="0"/>
            </a:xfrm>
            <a:prstGeom prst="line">
              <a:avLst/>
            </a:prstGeom>
            <a:noFill/>
            <a:ln w="9525">
              <a:solidFill>
                <a:schemeClr val="tx1"/>
              </a:solidFill>
              <a:round/>
              <a:headEnd/>
              <a:tailEnd type="triangle" w="med" len="med"/>
            </a:ln>
            <a:effectLst/>
          </p:spPr>
          <p:txBody>
            <a:bodyPr/>
            <a:lstStyle/>
            <a:p>
              <a:endParaRPr lang="en-GB" sz="1400" dirty="0"/>
            </a:p>
          </p:txBody>
        </p:sp>
        <p:sp>
          <p:nvSpPr>
            <p:cNvPr id="143" name="Text Box 66"/>
            <p:cNvSpPr txBox="1">
              <a:spLocks noChangeArrowheads="1"/>
            </p:cNvSpPr>
            <p:nvPr/>
          </p:nvSpPr>
          <p:spPr bwMode="auto">
            <a:xfrm>
              <a:off x="3071814" y="2603500"/>
              <a:ext cx="510639" cy="441315"/>
            </a:xfrm>
            <a:prstGeom prst="rect">
              <a:avLst/>
            </a:prstGeom>
            <a:noFill/>
            <a:ln w="9525">
              <a:noFill/>
              <a:miter lim="800000"/>
              <a:headEnd/>
              <a:tailEnd/>
            </a:ln>
            <a:effectLst/>
          </p:spPr>
          <p:txBody>
            <a:bodyPr wrap="none">
              <a:spAutoFit/>
            </a:bodyPr>
            <a:lstStyle/>
            <a:p>
              <a:r>
                <a:rPr lang="en-US" sz="1400" dirty="0">
                  <a:latin typeface="Garamond" pitchFamily="18" charset="0"/>
                  <a:cs typeface="Arial" charset="0"/>
                </a:rPr>
                <a:t>+1</a:t>
              </a:r>
            </a:p>
          </p:txBody>
        </p:sp>
        <p:sp>
          <p:nvSpPr>
            <p:cNvPr id="144" name="Line 67"/>
            <p:cNvSpPr>
              <a:spLocks noChangeShapeType="1"/>
            </p:cNvSpPr>
            <p:nvPr/>
          </p:nvSpPr>
          <p:spPr bwMode="auto">
            <a:xfrm>
              <a:off x="3425825" y="2751138"/>
              <a:ext cx="217488" cy="0"/>
            </a:xfrm>
            <a:prstGeom prst="line">
              <a:avLst/>
            </a:prstGeom>
            <a:noFill/>
            <a:ln w="9525">
              <a:solidFill>
                <a:schemeClr val="tx1"/>
              </a:solidFill>
              <a:round/>
              <a:headEnd/>
              <a:tailEnd/>
            </a:ln>
            <a:effectLst/>
          </p:spPr>
          <p:txBody>
            <a:bodyPr/>
            <a:lstStyle/>
            <a:p>
              <a:endParaRPr lang="en-GB" sz="1400" dirty="0"/>
            </a:p>
          </p:txBody>
        </p:sp>
        <p:sp>
          <p:nvSpPr>
            <p:cNvPr id="145" name="Line 68"/>
            <p:cNvSpPr>
              <a:spLocks noChangeShapeType="1"/>
            </p:cNvSpPr>
            <p:nvPr/>
          </p:nvSpPr>
          <p:spPr bwMode="auto">
            <a:xfrm>
              <a:off x="3643313" y="2751138"/>
              <a:ext cx="0" cy="188912"/>
            </a:xfrm>
            <a:prstGeom prst="line">
              <a:avLst/>
            </a:prstGeom>
            <a:noFill/>
            <a:ln w="9525">
              <a:solidFill>
                <a:schemeClr val="tx1"/>
              </a:solidFill>
              <a:round/>
              <a:headEnd/>
              <a:tailEnd type="triangle" w="med" len="med"/>
            </a:ln>
            <a:effectLst/>
          </p:spPr>
          <p:txBody>
            <a:bodyPr/>
            <a:lstStyle/>
            <a:p>
              <a:endParaRPr lang="en-GB" sz="1400" dirty="0"/>
            </a:p>
          </p:txBody>
        </p:sp>
        <p:sp>
          <p:nvSpPr>
            <p:cNvPr id="146" name="Line 69"/>
            <p:cNvSpPr>
              <a:spLocks noChangeShapeType="1"/>
            </p:cNvSpPr>
            <p:nvPr/>
          </p:nvSpPr>
          <p:spPr bwMode="auto">
            <a:xfrm>
              <a:off x="4325938" y="4275138"/>
              <a:ext cx="0" cy="304800"/>
            </a:xfrm>
            <a:prstGeom prst="line">
              <a:avLst/>
            </a:prstGeom>
            <a:noFill/>
            <a:ln w="9525">
              <a:solidFill>
                <a:schemeClr val="tx1"/>
              </a:solidFill>
              <a:round/>
              <a:headEnd/>
              <a:tailEnd type="triangle" w="med" len="med"/>
            </a:ln>
            <a:effectLst/>
          </p:spPr>
          <p:txBody>
            <a:bodyPr/>
            <a:lstStyle/>
            <a:p>
              <a:endParaRPr lang="en-GB" sz="1400" dirty="0"/>
            </a:p>
          </p:txBody>
        </p:sp>
        <p:sp>
          <p:nvSpPr>
            <p:cNvPr id="147" name="Line 72"/>
            <p:cNvSpPr>
              <a:spLocks noChangeShapeType="1"/>
            </p:cNvSpPr>
            <p:nvPr/>
          </p:nvSpPr>
          <p:spPr bwMode="auto">
            <a:xfrm flipH="1">
              <a:off x="4310063" y="3143250"/>
              <a:ext cx="1176337" cy="0"/>
            </a:xfrm>
            <a:prstGeom prst="line">
              <a:avLst/>
            </a:prstGeom>
            <a:noFill/>
            <a:ln w="9525">
              <a:solidFill>
                <a:srgbClr val="00CC00"/>
              </a:solidFill>
              <a:round/>
              <a:headEnd/>
              <a:tailEnd type="triangle" w="med" len="med"/>
            </a:ln>
            <a:effectLst/>
          </p:spPr>
          <p:txBody>
            <a:bodyPr/>
            <a:lstStyle/>
            <a:p>
              <a:endParaRPr lang="en-GB" sz="1400" dirty="0"/>
            </a:p>
          </p:txBody>
        </p:sp>
        <p:sp>
          <p:nvSpPr>
            <p:cNvPr id="148" name="Rectangle 74"/>
            <p:cNvSpPr>
              <a:spLocks noChangeArrowheads="1"/>
            </p:cNvSpPr>
            <p:nvPr/>
          </p:nvSpPr>
          <p:spPr bwMode="auto">
            <a:xfrm flipV="1">
              <a:off x="1752600" y="3581400"/>
              <a:ext cx="487363" cy="1293813"/>
            </a:xfrm>
            <a:prstGeom prst="rect">
              <a:avLst/>
            </a:prstGeom>
            <a:solidFill>
              <a:schemeClr val="accent1"/>
            </a:solidFill>
            <a:ln w="9525">
              <a:solidFill>
                <a:schemeClr val="tx1"/>
              </a:solidFill>
              <a:miter lim="800000"/>
              <a:headEnd/>
              <a:tailEnd/>
            </a:ln>
            <a:effectLst/>
          </p:spPr>
          <p:txBody>
            <a:bodyPr vert="eaVert" wrap="none" anchor="ctr"/>
            <a:lstStyle/>
            <a:p>
              <a:pPr algn="ctr"/>
              <a:r>
                <a:rPr lang="en-US" sz="1400" dirty="0">
                  <a:solidFill>
                    <a:schemeClr val="bg1"/>
                  </a:solidFill>
                  <a:cs typeface="Arial" charset="0"/>
                </a:rPr>
                <a:t>Data Bus</a:t>
              </a:r>
            </a:p>
          </p:txBody>
        </p:sp>
        <p:sp>
          <p:nvSpPr>
            <p:cNvPr id="149" name="Rectangle 75"/>
            <p:cNvSpPr>
              <a:spLocks noChangeArrowheads="1"/>
            </p:cNvSpPr>
            <p:nvPr/>
          </p:nvSpPr>
          <p:spPr bwMode="auto">
            <a:xfrm flipV="1">
              <a:off x="1752600" y="5257800"/>
              <a:ext cx="479425" cy="1309688"/>
            </a:xfrm>
            <a:prstGeom prst="rect">
              <a:avLst/>
            </a:prstGeom>
            <a:solidFill>
              <a:schemeClr val="accent1"/>
            </a:solidFill>
            <a:ln w="9525">
              <a:solidFill>
                <a:schemeClr val="tx1"/>
              </a:solidFill>
              <a:miter lim="800000"/>
              <a:headEnd/>
              <a:tailEnd/>
            </a:ln>
            <a:effectLst/>
          </p:spPr>
          <p:txBody>
            <a:bodyPr vert="eaVert" wrap="none" anchor="ctr"/>
            <a:lstStyle/>
            <a:p>
              <a:pPr algn="ctr"/>
              <a:r>
                <a:rPr lang="en-US" sz="1400" dirty="0">
                  <a:solidFill>
                    <a:schemeClr val="bg1"/>
                  </a:solidFill>
                  <a:cs typeface="Arial" charset="0"/>
                </a:rPr>
                <a:t>CTRL Bus</a:t>
              </a:r>
            </a:p>
          </p:txBody>
        </p:sp>
        <p:sp>
          <p:nvSpPr>
            <p:cNvPr id="150" name="Line 76"/>
            <p:cNvSpPr>
              <a:spLocks noChangeShapeType="1"/>
            </p:cNvSpPr>
            <p:nvPr/>
          </p:nvSpPr>
          <p:spPr bwMode="auto">
            <a:xfrm>
              <a:off x="2263775" y="4129088"/>
              <a:ext cx="1204913" cy="0"/>
            </a:xfrm>
            <a:prstGeom prst="line">
              <a:avLst/>
            </a:prstGeom>
            <a:noFill/>
            <a:ln w="38100">
              <a:solidFill>
                <a:schemeClr val="tx1"/>
              </a:solidFill>
              <a:round/>
              <a:headEnd type="triangle" w="med" len="med"/>
              <a:tailEnd type="triangle" w="med" len="med"/>
            </a:ln>
            <a:effectLst/>
          </p:spPr>
          <p:txBody>
            <a:bodyPr/>
            <a:lstStyle/>
            <a:p>
              <a:endParaRPr lang="en-GB" sz="1400" dirty="0"/>
            </a:p>
          </p:txBody>
        </p:sp>
        <p:sp>
          <p:nvSpPr>
            <p:cNvPr id="151" name="Line 77"/>
            <p:cNvSpPr>
              <a:spLocks noChangeShapeType="1"/>
            </p:cNvSpPr>
            <p:nvPr/>
          </p:nvSpPr>
          <p:spPr bwMode="auto">
            <a:xfrm flipH="1">
              <a:off x="2249488" y="2373313"/>
              <a:ext cx="508000" cy="0"/>
            </a:xfrm>
            <a:prstGeom prst="line">
              <a:avLst/>
            </a:prstGeom>
            <a:noFill/>
            <a:ln w="38100">
              <a:solidFill>
                <a:schemeClr val="tx1"/>
              </a:solidFill>
              <a:round/>
              <a:headEnd/>
              <a:tailEnd type="triangle" w="med" len="med"/>
            </a:ln>
            <a:effectLst/>
          </p:spPr>
          <p:txBody>
            <a:bodyPr/>
            <a:lstStyle/>
            <a:p>
              <a:endParaRPr lang="en-GB" sz="1400" dirty="0"/>
            </a:p>
          </p:txBody>
        </p:sp>
        <p:sp>
          <p:nvSpPr>
            <p:cNvPr id="152" name="Line 78"/>
            <p:cNvSpPr>
              <a:spLocks noChangeShapeType="1"/>
            </p:cNvSpPr>
            <p:nvPr/>
          </p:nvSpPr>
          <p:spPr bwMode="auto">
            <a:xfrm flipH="1">
              <a:off x="2670175" y="6191250"/>
              <a:ext cx="2816225" cy="0"/>
            </a:xfrm>
            <a:prstGeom prst="line">
              <a:avLst/>
            </a:prstGeom>
            <a:noFill/>
            <a:ln w="38100">
              <a:solidFill>
                <a:srgbClr val="00CC00"/>
              </a:solidFill>
              <a:round/>
              <a:headEnd/>
              <a:tailEnd/>
            </a:ln>
            <a:effectLst/>
          </p:spPr>
          <p:txBody>
            <a:bodyPr/>
            <a:lstStyle/>
            <a:p>
              <a:endParaRPr lang="en-GB" sz="1400" dirty="0"/>
            </a:p>
          </p:txBody>
        </p:sp>
        <p:sp>
          <p:nvSpPr>
            <p:cNvPr id="153" name="Line 79"/>
            <p:cNvSpPr>
              <a:spLocks noChangeShapeType="1"/>
            </p:cNvSpPr>
            <p:nvPr/>
          </p:nvSpPr>
          <p:spPr bwMode="auto">
            <a:xfrm flipV="1">
              <a:off x="2670175" y="5754688"/>
              <a:ext cx="0" cy="436562"/>
            </a:xfrm>
            <a:prstGeom prst="line">
              <a:avLst/>
            </a:prstGeom>
            <a:noFill/>
            <a:ln w="38100">
              <a:solidFill>
                <a:srgbClr val="00CC00"/>
              </a:solidFill>
              <a:round/>
              <a:headEnd/>
              <a:tailEnd/>
            </a:ln>
            <a:effectLst/>
          </p:spPr>
          <p:txBody>
            <a:bodyPr/>
            <a:lstStyle/>
            <a:p>
              <a:endParaRPr lang="en-GB" sz="1400" dirty="0"/>
            </a:p>
          </p:txBody>
        </p:sp>
        <p:sp>
          <p:nvSpPr>
            <p:cNvPr id="154" name="Line 80"/>
            <p:cNvSpPr>
              <a:spLocks noChangeShapeType="1"/>
            </p:cNvSpPr>
            <p:nvPr/>
          </p:nvSpPr>
          <p:spPr bwMode="auto">
            <a:xfrm flipH="1">
              <a:off x="2235200" y="5768975"/>
              <a:ext cx="434975" cy="0"/>
            </a:xfrm>
            <a:prstGeom prst="line">
              <a:avLst/>
            </a:prstGeom>
            <a:noFill/>
            <a:ln w="38100">
              <a:solidFill>
                <a:srgbClr val="00CC00"/>
              </a:solidFill>
              <a:round/>
              <a:headEnd/>
              <a:tailEnd type="triangle" w="med" len="med"/>
            </a:ln>
            <a:effectLst/>
          </p:spPr>
          <p:txBody>
            <a:bodyPr/>
            <a:lstStyle/>
            <a:p>
              <a:endParaRPr lang="en-GB" sz="1400" dirty="0"/>
            </a:p>
          </p:txBody>
        </p:sp>
        <p:sp>
          <p:nvSpPr>
            <p:cNvPr id="155" name="Line 81"/>
            <p:cNvSpPr>
              <a:spLocks noChangeShapeType="1"/>
            </p:cNvSpPr>
            <p:nvPr/>
          </p:nvSpPr>
          <p:spPr bwMode="auto">
            <a:xfrm flipH="1">
              <a:off x="838200" y="2362200"/>
              <a:ext cx="855663" cy="14288"/>
            </a:xfrm>
            <a:prstGeom prst="line">
              <a:avLst/>
            </a:prstGeom>
            <a:noFill/>
            <a:ln w="76200">
              <a:solidFill>
                <a:srgbClr val="0033CC"/>
              </a:solidFill>
              <a:round/>
              <a:headEnd/>
              <a:tailEnd type="triangle" w="med" len="med"/>
            </a:ln>
            <a:effectLst/>
          </p:spPr>
          <p:txBody>
            <a:bodyPr/>
            <a:lstStyle/>
            <a:p>
              <a:endParaRPr lang="en-GB" sz="1400" dirty="0"/>
            </a:p>
          </p:txBody>
        </p:sp>
        <p:sp>
          <p:nvSpPr>
            <p:cNvPr id="156" name="Line 82"/>
            <p:cNvSpPr>
              <a:spLocks noChangeShapeType="1"/>
            </p:cNvSpPr>
            <p:nvPr/>
          </p:nvSpPr>
          <p:spPr bwMode="auto">
            <a:xfrm flipH="1">
              <a:off x="849313" y="4191000"/>
              <a:ext cx="827087" cy="0"/>
            </a:xfrm>
            <a:prstGeom prst="line">
              <a:avLst/>
            </a:prstGeom>
            <a:noFill/>
            <a:ln w="76200">
              <a:solidFill>
                <a:srgbClr val="0033CC"/>
              </a:solidFill>
              <a:round/>
              <a:headEnd type="triangle" w="med" len="med"/>
              <a:tailEnd type="triangle" w="med" len="med"/>
            </a:ln>
            <a:effectLst/>
          </p:spPr>
          <p:txBody>
            <a:bodyPr/>
            <a:lstStyle/>
            <a:p>
              <a:endParaRPr lang="en-GB" sz="1400" dirty="0"/>
            </a:p>
          </p:txBody>
        </p:sp>
        <p:sp>
          <p:nvSpPr>
            <p:cNvPr id="157" name="Line 83"/>
            <p:cNvSpPr>
              <a:spLocks noChangeShapeType="1"/>
            </p:cNvSpPr>
            <p:nvPr/>
          </p:nvSpPr>
          <p:spPr bwMode="auto">
            <a:xfrm flipH="1">
              <a:off x="914400" y="5867400"/>
              <a:ext cx="798513" cy="0"/>
            </a:xfrm>
            <a:prstGeom prst="line">
              <a:avLst/>
            </a:prstGeom>
            <a:noFill/>
            <a:ln w="76200">
              <a:solidFill>
                <a:srgbClr val="00CC00"/>
              </a:solidFill>
              <a:round/>
              <a:headEnd/>
              <a:tailEnd type="triangle" w="med" len="med"/>
            </a:ln>
            <a:effectLst/>
          </p:spPr>
          <p:txBody>
            <a:bodyPr/>
            <a:lstStyle/>
            <a:p>
              <a:endParaRPr lang="en-GB" sz="1400" dirty="0"/>
            </a:p>
          </p:txBody>
        </p:sp>
      </p:grpSp>
      <p:sp>
        <p:nvSpPr>
          <p:cNvPr id="3" name="Rectangle 2"/>
          <p:cNvSpPr/>
          <p:nvPr/>
        </p:nvSpPr>
        <p:spPr>
          <a:xfrm>
            <a:off x="2000810" y="1865043"/>
            <a:ext cx="2556710" cy="1354217"/>
          </a:xfrm>
          <a:prstGeom prst="rect">
            <a:avLst/>
          </a:prstGeom>
        </p:spPr>
        <p:txBody>
          <a:bodyPr wrap="square">
            <a:spAutoFit/>
          </a:bodyPr>
          <a:lstStyle/>
          <a:p>
            <a:pPr>
              <a:spcBef>
                <a:spcPts val="372"/>
              </a:spcBef>
              <a:buNone/>
            </a:pPr>
            <a:r>
              <a:rPr lang="en-US" dirty="0">
                <a:latin typeface="Courier New" pitchFamily="49" charset="0"/>
                <a:cs typeface="Courier New" pitchFamily="49" charset="0"/>
              </a:rPr>
              <a:t>100: Load  A,10</a:t>
            </a:r>
          </a:p>
          <a:p>
            <a:pPr>
              <a:spcBef>
                <a:spcPts val="372"/>
              </a:spcBef>
              <a:buNone/>
            </a:pPr>
            <a:r>
              <a:rPr lang="en-US" dirty="0">
                <a:latin typeface="Courier New" pitchFamily="49" charset="0"/>
                <a:cs typeface="Courier New" pitchFamily="49" charset="0"/>
              </a:rPr>
              <a:t>101: Load  B,15</a:t>
            </a:r>
          </a:p>
          <a:p>
            <a:pPr>
              <a:spcBef>
                <a:spcPts val="372"/>
              </a:spcBef>
              <a:buNone/>
            </a:pPr>
            <a:r>
              <a:rPr lang="en-US" dirty="0">
                <a:latin typeface="Courier New" pitchFamily="49" charset="0"/>
                <a:cs typeface="Courier New" pitchFamily="49" charset="0"/>
              </a:rPr>
              <a:t>102: Add   A,B</a:t>
            </a:r>
          </a:p>
          <a:p>
            <a:pPr>
              <a:spcBef>
                <a:spcPts val="372"/>
              </a:spcBef>
              <a:buNone/>
            </a:pPr>
            <a:r>
              <a:rPr lang="en-US" dirty="0">
                <a:latin typeface="Courier New" pitchFamily="49" charset="0"/>
                <a:cs typeface="Courier New" pitchFamily="49" charset="0"/>
              </a:rPr>
              <a:t>103: STORE A,[20]</a:t>
            </a:r>
            <a:endParaRPr lang="en-GB" dirty="0">
              <a:latin typeface="Courier New" pitchFamily="49" charset="0"/>
              <a:cs typeface="Courier New" pitchFamily="49" charset="0"/>
            </a:endParaRPr>
          </a:p>
        </p:txBody>
      </p:sp>
      <p:grpSp>
        <p:nvGrpSpPr>
          <p:cNvPr id="159" name="Group 4"/>
          <p:cNvGrpSpPr>
            <a:grpSpLocks/>
          </p:cNvGrpSpPr>
          <p:nvPr/>
        </p:nvGrpSpPr>
        <p:grpSpPr bwMode="auto">
          <a:xfrm>
            <a:off x="558245" y="3488052"/>
            <a:ext cx="1985204" cy="2040811"/>
            <a:chOff x="3629" y="1170"/>
            <a:chExt cx="1650" cy="1912"/>
          </a:xfrm>
        </p:grpSpPr>
        <p:sp>
          <p:nvSpPr>
            <p:cNvPr id="160" name="Rectangle 5"/>
            <p:cNvSpPr>
              <a:spLocks noChangeArrowheads="1"/>
            </p:cNvSpPr>
            <p:nvPr/>
          </p:nvSpPr>
          <p:spPr bwMode="auto">
            <a:xfrm>
              <a:off x="4012" y="1170"/>
              <a:ext cx="1267" cy="260"/>
            </a:xfrm>
            <a:prstGeom prst="rect">
              <a:avLst/>
            </a:prstGeom>
            <a:noFill/>
            <a:ln w="9525">
              <a:solidFill>
                <a:schemeClr val="tx1"/>
              </a:solidFill>
              <a:miter lim="800000"/>
              <a:headEnd/>
              <a:tailEnd/>
            </a:ln>
            <a:effectLst/>
          </p:spPr>
          <p:txBody>
            <a:bodyPr wrap="none" anchor="ctr"/>
            <a:lstStyle/>
            <a:p>
              <a:endParaRPr lang="en-GB" sz="1400" dirty="0"/>
            </a:p>
          </p:txBody>
        </p:sp>
        <p:sp>
          <p:nvSpPr>
            <p:cNvPr id="161" name="Rectangle 6"/>
            <p:cNvSpPr>
              <a:spLocks noChangeArrowheads="1"/>
            </p:cNvSpPr>
            <p:nvPr/>
          </p:nvSpPr>
          <p:spPr bwMode="auto">
            <a:xfrm>
              <a:off x="4012" y="1431"/>
              <a:ext cx="1267" cy="260"/>
            </a:xfrm>
            <a:prstGeom prst="rect">
              <a:avLst/>
            </a:prstGeom>
            <a:noFill/>
            <a:ln w="9525">
              <a:solidFill>
                <a:schemeClr val="tx1"/>
              </a:solidFill>
              <a:miter lim="800000"/>
              <a:headEnd/>
              <a:tailEnd/>
            </a:ln>
            <a:effectLst/>
          </p:spPr>
          <p:txBody>
            <a:bodyPr wrap="none" anchor="ctr"/>
            <a:lstStyle/>
            <a:p>
              <a:endParaRPr lang="en-GB" sz="1400" dirty="0"/>
            </a:p>
          </p:txBody>
        </p:sp>
        <p:sp>
          <p:nvSpPr>
            <p:cNvPr id="162" name="Rectangle 7"/>
            <p:cNvSpPr>
              <a:spLocks noChangeArrowheads="1"/>
            </p:cNvSpPr>
            <p:nvPr/>
          </p:nvSpPr>
          <p:spPr bwMode="auto">
            <a:xfrm>
              <a:off x="4012" y="1691"/>
              <a:ext cx="1267" cy="260"/>
            </a:xfrm>
            <a:prstGeom prst="rect">
              <a:avLst/>
            </a:prstGeom>
            <a:noFill/>
            <a:ln w="9525">
              <a:solidFill>
                <a:schemeClr val="tx1"/>
              </a:solidFill>
              <a:miter lim="800000"/>
              <a:headEnd/>
              <a:tailEnd/>
            </a:ln>
            <a:effectLst/>
          </p:spPr>
          <p:txBody>
            <a:bodyPr wrap="none" anchor="ctr"/>
            <a:lstStyle/>
            <a:p>
              <a:endParaRPr lang="en-GB" sz="1400" dirty="0"/>
            </a:p>
          </p:txBody>
        </p:sp>
        <p:sp>
          <p:nvSpPr>
            <p:cNvPr id="163" name="Rectangle 8"/>
            <p:cNvSpPr>
              <a:spLocks noChangeArrowheads="1"/>
            </p:cNvSpPr>
            <p:nvPr/>
          </p:nvSpPr>
          <p:spPr bwMode="auto">
            <a:xfrm>
              <a:off x="4012" y="1952"/>
              <a:ext cx="1267" cy="260"/>
            </a:xfrm>
            <a:prstGeom prst="rect">
              <a:avLst/>
            </a:prstGeom>
            <a:noFill/>
            <a:ln w="9525">
              <a:solidFill>
                <a:schemeClr val="tx1"/>
              </a:solidFill>
              <a:miter lim="800000"/>
              <a:headEnd/>
              <a:tailEnd/>
            </a:ln>
            <a:effectLst/>
          </p:spPr>
          <p:txBody>
            <a:bodyPr wrap="none" anchor="ctr"/>
            <a:lstStyle/>
            <a:p>
              <a:endParaRPr lang="en-GB" sz="1400" dirty="0"/>
            </a:p>
          </p:txBody>
        </p:sp>
        <p:sp>
          <p:nvSpPr>
            <p:cNvPr id="164" name="Rectangle 9"/>
            <p:cNvSpPr>
              <a:spLocks noChangeArrowheads="1"/>
            </p:cNvSpPr>
            <p:nvPr/>
          </p:nvSpPr>
          <p:spPr bwMode="auto">
            <a:xfrm>
              <a:off x="4012" y="2214"/>
              <a:ext cx="1267" cy="260"/>
            </a:xfrm>
            <a:prstGeom prst="rect">
              <a:avLst/>
            </a:prstGeom>
            <a:noFill/>
            <a:ln w="9525">
              <a:solidFill>
                <a:schemeClr val="tx1"/>
              </a:solidFill>
              <a:miter lim="800000"/>
              <a:headEnd/>
              <a:tailEnd/>
            </a:ln>
            <a:effectLst/>
          </p:spPr>
          <p:txBody>
            <a:bodyPr wrap="none" anchor="ctr"/>
            <a:lstStyle/>
            <a:p>
              <a:endParaRPr lang="en-GB" sz="1400" dirty="0"/>
            </a:p>
          </p:txBody>
        </p:sp>
        <p:sp>
          <p:nvSpPr>
            <p:cNvPr id="165" name="Rectangle 10"/>
            <p:cNvSpPr>
              <a:spLocks noChangeArrowheads="1"/>
            </p:cNvSpPr>
            <p:nvPr/>
          </p:nvSpPr>
          <p:spPr bwMode="auto">
            <a:xfrm>
              <a:off x="4010" y="2476"/>
              <a:ext cx="1267" cy="260"/>
            </a:xfrm>
            <a:prstGeom prst="rect">
              <a:avLst/>
            </a:prstGeom>
            <a:noFill/>
            <a:ln w="9525">
              <a:solidFill>
                <a:schemeClr val="tx1"/>
              </a:solidFill>
              <a:miter lim="800000"/>
              <a:headEnd/>
              <a:tailEnd/>
            </a:ln>
            <a:effectLst/>
          </p:spPr>
          <p:txBody>
            <a:bodyPr wrap="none" anchor="ctr"/>
            <a:lstStyle/>
            <a:p>
              <a:endParaRPr lang="en-GB" sz="1400" dirty="0"/>
            </a:p>
          </p:txBody>
        </p:sp>
        <p:sp>
          <p:nvSpPr>
            <p:cNvPr id="166" name="Text Box 11"/>
            <p:cNvSpPr txBox="1">
              <a:spLocks noChangeArrowheads="1"/>
            </p:cNvSpPr>
            <p:nvPr/>
          </p:nvSpPr>
          <p:spPr bwMode="auto">
            <a:xfrm>
              <a:off x="4204" y="1172"/>
              <a:ext cx="755" cy="288"/>
            </a:xfrm>
            <a:prstGeom prst="rect">
              <a:avLst/>
            </a:prstGeom>
            <a:noFill/>
            <a:ln w="9525">
              <a:noFill/>
              <a:miter lim="800000"/>
              <a:headEnd/>
              <a:tailEnd/>
            </a:ln>
            <a:effectLst/>
          </p:spPr>
          <p:txBody>
            <a:bodyPr wrap="none">
              <a:spAutoFit/>
            </a:bodyPr>
            <a:lstStyle/>
            <a:p>
              <a:r>
                <a:rPr lang="en-US" sz="1400" dirty="0">
                  <a:cs typeface="Arial" charset="0"/>
                </a:rPr>
                <a:t>Load A,10</a:t>
              </a:r>
            </a:p>
          </p:txBody>
        </p:sp>
        <p:sp>
          <p:nvSpPr>
            <p:cNvPr id="167" name="Text Box 12"/>
            <p:cNvSpPr txBox="1">
              <a:spLocks noChangeArrowheads="1"/>
            </p:cNvSpPr>
            <p:nvPr/>
          </p:nvSpPr>
          <p:spPr bwMode="auto">
            <a:xfrm>
              <a:off x="4204" y="1451"/>
              <a:ext cx="747" cy="288"/>
            </a:xfrm>
            <a:prstGeom prst="rect">
              <a:avLst/>
            </a:prstGeom>
            <a:noFill/>
            <a:ln w="9525">
              <a:noFill/>
              <a:miter lim="800000"/>
              <a:headEnd/>
              <a:tailEnd/>
            </a:ln>
            <a:effectLst/>
          </p:spPr>
          <p:txBody>
            <a:bodyPr wrap="none">
              <a:spAutoFit/>
            </a:bodyPr>
            <a:lstStyle/>
            <a:p>
              <a:r>
                <a:rPr lang="en-US" sz="1400" dirty="0">
                  <a:cs typeface="Arial" charset="0"/>
                </a:rPr>
                <a:t>Load B,15</a:t>
              </a:r>
            </a:p>
          </p:txBody>
        </p:sp>
        <p:sp>
          <p:nvSpPr>
            <p:cNvPr id="168" name="Text Box 13"/>
            <p:cNvSpPr txBox="1">
              <a:spLocks noChangeArrowheads="1"/>
            </p:cNvSpPr>
            <p:nvPr/>
          </p:nvSpPr>
          <p:spPr bwMode="auto">
            <a:xfrm>
              <a:off x="4204" y="1710"/>
              <a:ext cx="664" cy="288"/>
            </a:xfrm>
            <a:prstGeom prst="rect">
              <a:avLst/>
            </a:prstGeom>
            <a:noFill/>
            <a:ln w="9525">
              <a:noFill/>
              <a:miter lim="800000"/>
              <a:headEnd/>
              <a:tailEnd/>
            </a:ln>
            <a:effectLst/>
          </p:spPr>
          <p:txBody>
            <a:bodyPr wrap="none">
              <a:spAutoFit/>
            </a:bodyPr>
            <a:lstStyle/>
            <a:p>
              <a:r>
                <a:rPr lang="en-US" sz="1400" dirty="0">
                  <a:cs typeface="Arial" charset="0"/>
                </a:rPr>
                <a:t>ADD A,B</a:t>
              </a:r>
            </a:p>
          </p:txBody>
        </p:sp>
        <p:sp>
          <p:nvSpPr>
            <p:cNvPr id="169" name="Text Box 14"/>
            <p:cNvSpPr txBox="1">
              <a:spLocks noChangeArrowheads="1"/>
            </p:cNvSpPr>
            <p:nvPr/>
          </p:nvSpPr>
          <p:spPr bwMode="auto">
            <a:xfrm>
              <a:off x="4204" y="1998"/>
              <a:ext cx="944" cy="288"/>
            </a:xfrm>
            <a:prstGeom prst="rect">
              <a:avLst/>
            </a:prstGeom>
            <a:noFill/>
            <a:ln w="9525">
              <a:noFill/>
              <a:miter lim="800000"/>
              <a:headEnd/>
              <a:tailEnd/>
            </a:ln>
            <a:effectLst/>
          </p:spPr>
          <p:txBody>
            <a:bodyPr wrap="none">
              <a:spAutoFit/>
            </a:bodyPr>
            <a:lstStyle/>
            <a:p>
              <a:r>
                <a:rPr lang="en-US" sz="1400" dirty="0">
                  <a:cs typeface="Arial" charset="0"/>
                </a:rPr>
                <a:t>STORE A,[20]</a:t>
              </a:r>
            </a:p>
          </p:txBody>
        </p:sp>
        <p:sp>
          <p:nvSpPr>
            <p:cNvPr id="170" name="Text Box 15"/>
            <p:cNvSpPr txBox="1">
              <a:spLocks noChangeArrowheads="1"/>
            </p:cNvSpPr>
            <p:nvPr/>
          </p:nvSpPr>
          <p:spPr bwMode="auto">
            <a:xfrm>
              <a:off x="3629" y="1178"/>
              <a:ext cx="381" cy="288"/>
            </a:xfrm>
            <a:prstGeom prst="rect">
              <a:avLst/>
            </a:prstGeom>
            <a:noFill/>
            <a:ln w="9525">
              <a:noFill/>
              <a:miter lim="800000"/>
              <a:headEnd/>
              <a:tailEnd/>
            </a:ln>
            <a:effectLst/>
          </p:spPr>
          <p:txBody>
            <a:bodyPr wrap="none">
              <a:spAutoFit/>
            </a:bodyPr>
            <a:lstStyle/>
            <a:p>
              <a:r>
                <a:rPr lang="en-US" sz="1400" dirty="0">
                  <a:cs typeface="Arial" charset="0"/>
                </a:rPr>
                <a:t>100</a:t>
              </a:r>
            </a:p>
          </p:txBody>
        </p:sp>
        <p:sp>
          <p:nvSpPr>
            <p:cNvPr id="171" name="Text Box 16"/>
            <p:cNvSpPr txBox="1">
              <a:spLocks noChangeArrowheads="1"/>
            </p:cNvSpPr>
            <p:nvPr/>
          </p:nvSpPr>
          <p:spPr bwMode="auto">
            <a:xfrm>
              <a:off x="3639" y="1456"/>
              <a:ext cx="381" cy="288"/>
            </a:xfrm>
            <a:prstGeom prst="rect">
              <a:avLst/>
            </a:prstGeom>
            <a:noFill/>
            <a:ln w="9525">
              <a:noFill/>
              <a:miter lim="800000"/>
              <a:headEnd/>
              <a:tailEnd/>
            </a:ln>
            <a:effectLst/>
          </p:spPr>
          <p:txBody>
            <a:bodyPr wrap="none">
              <a:spAutoFit/>
            </a:bodyPr>
            <a:lstStyle/>
            <a:p>
              <a:r>
                <a:rPr lang="en-US" sz="1400" dirty="0">
                  <a:cs typeface="Arial" charset="0"/>
                </a:rPr>
                <a:t>101</a:t>
              </a:r>
            </a:p>
          </p:txBody>
        </p:sp>
        <p:sp>
          <p:nvSpPr>
            <p:cNvPr id="172" name="Text Box 17"/>
            <p:cNvSpPr txBox="1">
              <a:spLocks noChangeArrowheads="1"/>
            </p:cNvSpPr>
            <p:nvPr/>
          </p:nvSpPr>
          <p:spPr bwMode="auto">
            <a:xfrm>
              <a:off x="3638" y="1716"/>
              <a:ext cx="381" cy="288"/>
            </a:xfrm>
            <a:prstGeom prst="rect">
              <a:avLst/>
            </a:prstGeom>
            <a:noFill/>
            <a:ln w="9525">
              <a:noFill/>
              <a:miter lim="800000"/>
              <a:headEnd/>
              <a:tailEnd/>
            </a:ln>
            <a:effectLst/>
          </p:spPr>
          <p:txBody>
            <a:bodyPr wrap="none">
              <a:spAutoFit/>
            </a:bodyPr>
            <a:lstStyle/>
            <a:p>
              <a:r>
                <a:rPr lang="en-US" sz="1400" dirty="0">
                  <a:cs typeface="Arial" charset="0"/>
                </a:rPr>
                <a:t>102</a:t>
              </a:r>
            </a:p>
          </p:txBody>
        </p:sp>
        <p:sp>
          <p:nvSpPr>
            <p:cNvPr id="173" name="Text Box 18"/>
            <p:cNvSpPr txBox="1">
              <a:spLocks noChangeArrowheads="1"/>
            </p:cNvSpPr>
            <p:nvPr/>
          </p:nvSpPr>
          <p:spPr bwMode="auto">
            <a:xfrm>
              <a:off x="3658" y="2006"/>
              <a:ext cx="381" cy="288"/>
            </a:xfrm>
            <a:prstGeom prst="rect">
              <a:avLst/>
            </a:prstGeom>
            <a:noFill/>
            <a:ln w="9525">
              <a:noFill/>
              <a:miter lim="800000"/>
              <a:headEnd/>
              <a:tailEnd/>
            </a:ln>
            <a:effectLst/>
          </p:spPr>
          <p:txBody>
            <a:bodyPr wrap="none">
              <a:spAutoFit/>
            </a:bodyPr>
            <a:lstStyle/>
            <a:p>
              <a:r>
                <a:rPr lang="en-US" sz="1400" dirty="0">
                  <a:cs typeface="Arial" charset="0"/>
                </a:rPr>
                <a:t>103</a:t>
              </a:r>
            </a:p>
          </p:txBody>
        </p:sp>
        <p:sp>
          <p:nvSpPr>
            <p:cNvPr id="174" name="Text Box 19"/>
            <p:cNvSpPr txBox="1">
              <a:spLocks noChangeArrowheads="1"/>
            </p:cNvSpPr>
            <p:nvPr/>
          </p:nvSpPr>
          <p:spPr bwMode="auto">
            <a:xfrm>
              <a:off x="3668" y="2284"/>
              <a:ext cx="381" cy="288"/>
            </a:xfrm>
            <a:prstGeom prst="rect">
              <a:avLst/>
            </a:prstGeom>
            <a:noFill/>
            <a:ln w="9525">
              <a:noFill/>
              <a:miter lim="800000"/>
              <a:headEnd/>
              <a:tailEnd/>
            </a:ln>
            <a:effectLst/>
          </p:spPr>
          <p:txBody>
            <a:bodyPr wrap="none">
              <a:spAutoFit/>
            </a:bodyPr>
            <a:lstStyle/>
            <a:p>
              <a:r>
                <a:rPr lang="en-US" sz="1400" dirty="0">
                  <a:cs typeface="Arial" charset="0"/>
                </a:rPr>
                <a:t>104</a:t>
              </a:r>
            </a:p>
          </p:txBody>
        </p:sp>
        <p:sp>
          <p:nvSpPr>
            <p:cNvPr id="175" name="Text Box 20"/>
            <p:cNvSpPr txBox="1">
              <a:spLocks noChangeArrowheads="1"/>
            </p:cNvSpPr>
            <p:nvPr/>
          </p:nvSpPr>
          <p:spPr bwMode="auto">
            <a:xfrm>
              <a:off x="3667" y="2544"/>
              <a:ext cx="381" cy="288"/>
            </a:xfrm>
            <a:prstGeom prst="rect">
              <a:avLst/>
            </a:prstGeom>
            <a:noFill/>
            <a:ln w="9525">
              <a:noFill/>
              <a:miter lim="800000"/>
              <a:headEnd/>
              <a:tailEnd/>
            </a:ln>
            <a:effectLst/>
          </p:spPr>
          <p:txBody>
            <a:bodyPr wrap="none">
              <a:spAutoFit/>
            </a:bodyPr>
            <a:lstStyle/>
            <a:p>
              <a:r>
                <a:rPr lang="en-US" sz="1400" dirty="0">
                  <a:cs typeface="Arial" charset="0"/>
                </a:rPr>
                <a:t>105</a:t>
              </a:r>
            </a:p>
          </p:txBody>
        </p:sp>
        <p:sp>
          <p:nvSpPr>
            <p:cNvPr id="176" name="Text Box 21"/>
            <p:cNvSpPr txBox="1">
              <a:spLocks noChangeArrowheads="1"/>
            </p:cNvSpPr>
            <p:nvPr/>
          </p:nvSpPr>
          <p:spPr bwMode="auto">
            <a:xfrm>
              <a:off x="4008" y="2794"/>
              <a:ext cx="1235" cy="288"/>
            </a:xfrm>
            <a:prstGeom prst="rect">
              <a:avLst/>
            </a:prstGeom>
            <a:noFill/>
            <a:ln w="9525">
              <a:noFill/>
              <a:miter lim="800000"/>
              <a:headEnd/>
              <a:tailEnd/>
            </a:ln>
            <a:effectLst/>
          </p:spPr>
          <p:txBody>
            <a:bodyPr wrap="none">
              <a:spAutoFit/>
            </a:bodyPr>
            <a:lstStyle/>
            <a:p>
              <a:r>
                <a:rPr lang="en-US" sz="1400" b="1" dirty="0">
                  <a:solidFill>
                    <a:srgbClr val="C00000"/>
                  </a:solidFill>
                  <a:cs typeface="Arial" charset="0"/>
                </a:rPr>
                <a:t>Program memory</a:t>
              </a:r>
            </a:p>
          </p:txBody>
        </p:sp>
      </p:grpSp>
      <p:grpSp>
        <p:nvGrpSpPr>
          <p:cNvPr id="177" name="Group 22"/>
          <p:cNvGrpSpPr>
            <a:grpSpLocks/>
          </p:cNvGrpSpPr>
          <p:nvPr/>
        </p:nvGrpSpPr>
        <p:grpSpPr bwMode="auto">
          <a:xfrm>
            <a:off x="2801733" y="3510325"/>
            <a:ext cx="2236186" cy="1720931"/>
            <a:chOff x="1248" y="2485"/>
            <a:chExt cx="1650" cy="1316"/>
          </a:xfrm>
        </p:grpSpPr>
        <p:grpSp>
          <p:nvGrpSpPr>
            <p:cNvPr id="178" name="Group 23"/>
            <p:cNvGrpSpPr>
              <a:grpSpLocks/>
            </p:cNvGrpSpPr>
            <p:nvPr/>
          </p:nvGrpSpPr>
          <p:grpSpPr bwMode="auto">
            <a:xfrm>
              <a:off x="1248" y="2504"/>
              <a:ext cx="1650" cy="1297"/>
              <a:chOff x="1248" y="2504"/>
              <a:chExt cx="1650" cy="1297"/>
            </a:xfrm>
          </p:grpSpPr>
          <p:grpSp>
            <p:nvGrpSpPr>
              <p:cNvPr id="183" name="Group 24"/>
              <p:cNvGrpSpPr>
                <a:grpSpLocks/>
              </p:cNvGrpSpPr>
              <p:nvPr/>
            </p:nvGrpSpPr>
            <p:grpSpPr bwMode="auto">
              <a:xfrm>
                <a:off x="1248" y="2504"/>
                <a:ext cx="1650" cy="1052"/>
                <a:chOff x="1258" y="2474"/>
                <a:chExt cx="1650" cy="1052"/>
              </a:xfrm>
            </p:grpSpPr>
            <p:sp>
              <p:nvSpPr>
                <p:cNvPr id="185" name="Rectangle 25"/>
                <p:cNvSpPr>
                  <a:spLocks noChangeArrowheads="1"/>
                </p:cNvSpPr>
                <p:nvPr/>
              </p:nvSpPr>
              <p:spPr bwMode="auto">
                <a:xfrm>
                  <a:off x="1641" y="2483"/>
                  <a:ext cx="1267" cy="260"/>
                </a:xfrm>
                <a:prstGeom prst="rect">
                  <a:avLst/>
                </a:prstGeom>
                <a:noFill/>
                <a:ln w="9525">
                  <a:solidFill>
                    <a:schemeClr val="tx1"/>
                  </a:solidFill>
                  <a:miter lim="800000"/>
                  <a:headEnd/>
                  <a:tailEnd/>
                </a:ln>
                <a:effectLst/>
              </p:spPr>
              <p:txBody>
                <a:bodyPr wrap="none" anchor="ctr"/>
                <a:lstStyle/>
                <a:p>
                  <a:endParaRPr lang="en-GB" sz="1400" dirty="0"/>
                </a:p>
              </p:txBody>
            </p:sp>
            <p:sp>
              <p:nvSpPr>
                <p:cNvPr id="186" name="Rectangle 26"/>
                <p:cNvSpPr>
                  <a:spLocks noChangeArrowheads="1"/>
                </p:cNvSpPr>
                <p:nvPr/>
              </p:nvSpPr>
              <p:spPr bwMode="auto">
                <a:xfrm>
                  <a:off x="1641" y="2744"/>
                  <a:ext cx="1267" cy="260"/>
                </a:xfrm>
                <a:prstGeom prst="rect">
                  <a:avLst/>
                </a:prstGeom>
                <a:noFill/>
                <a:ln w="9525">
                  <a:solidFill>
                    <a:schemeClr val="tx1"/>
                  </a:solidFill>
                  <a:miter lim="800000"/>
                  <a:headEnd/>
                  <a:tailEnd/>
                </a:ln>
                <a:effectLst/>
              </p:spPr>
              <p:txBody>
                <a:bodyPr wrap="none" anchor="ctr"/>
                <a:lstStyle/>
                <a:p>
                  <a:endParaRPr lang="en-GB" sz="1400" dirty="0"/>
                </a:p>
              </p:txBody>
            </p:sp>
            <p:sp>
              <p:nvSpPr>
                <p:cNvPr id="187" name="Rectangle 27"/>
                <p:cNvSpPr>
                  <a:spLocks noChangeArrowheads="1"/>
                </p:cNvSpPr>
                <p:nvPr/>
              </p:nvSpPr>
              <p:spPr bwMode="auto">
                <a:xfrm>
                  <a:off x="1641" y="3004"/>
                  <a:ext cx="1267" cy="260"/>
                </a:xfrm>
                <a:prstGeom prst="rect">
                  <a:avLst/>
                </a:prstGeom>
                <a:noFill/>
                <a:ln w="9525">
                  <a:solidFill>
                    <a:schemeClr val="tx1"/>
                  </a:solidFill>
                  <a:miter lim="800000"/>
                  <a:headEnd/>
                  <a:tailEnd/>
                </a:ln>
                <a:effectLst/>
              </p:spPr>
              <p:txBody>
                <a:bodyPr wrap="none" anchor="ctr"/>
                <a:lstStyle/>
                <a:p>
                  <a:endParaRPr lang="en-GB" sz="1400" dirty="0"/>
                </a:p>
              </p:txBody>
            </p:sp>
            <p:sp>
              <p:nvSpPr>
                <p:cNvPr id="188" name="Rectangle 28"/>
                <p:cNvSpPr>
                  <a:spLocks noChangeArrowheads="1"/>
                </p:cNvSpPr>
                <p:nvPr/>
              </p:nvSpPr>
              <p:spPr bwMode="auto">
                <a:xfrm>
                  <a:off x="1641" y="3266"/>
                  <a:ext cx="1267" cy="260"/>
                </a:xfrm>
                <a:prstGeom prst="rect">
                  <a:avLst/>
                </a:prstGeom>
                <a:noFill/>
                <a:ln w="9525">
                  <a:solidFill>
                    <a:schemeClr val="tx1"/>
                  </a:solidFill>
                  <a:miter lim="800000"/>
                  <a:headEnd/>
                  <a:tailEnd/>
                </a:ln>
                <a:effectLst/>
              </p:spPr>
              <p:txBody>
                <a:bodyPr wrap="none" anchor="ctr"/>
                <a:lstStyle/>
                <a:p>
                  <a:endParaRPr lang="en-GB" sz="1400" dirty="0"/>
                </a:p>
              </p:txBody>
            </p:sp>
            <p:sp>
              <p:nvSpPr>
                <p:cNvPr id="189" name="Text Box 29"/>
                <p:cNvSpPr txBox="1">
                  <a:spLocks noChangeArrowheads="1"/>
                </p:cNvSpPr>
                <p:nvPr/>
              </p:nvSpPr>
              <p:spPr bwMode="auto">
                <a:xfrm>
                  <a:off x="1258" y="2474"/>
                  <a:ext cx="231" cy="194"/>
                </a:xfrm>
                <a:prstGeom prst="rect">
                  <a:avLst/>
                </a:prstGeom>
                <a:noFill/>
                <a:ln w="9525">
                  <a:noFill/>
                  <a:miter lim="800000"/>
                  <a:headEnd/>
                  <a:tailEnd/>
                </a:ln>
                <a:effectLst/>
              </p:spPr>
              <p:txBody>
                <a:bodyPr wrap="none">
                  <a:spAutoFit/>
                </a:bodyPr>
                <a:lstStyle/>
                <a:p>
                  <a:r>
                    <a:rPr lang="en-US" sz="1400" dirty="0">
                      <a:cs typeface="Arial" charset="0"/>
                    </a:rPr>
                    <a:t>18</a:t>
                  </a:r>
                </a:p>
              </p:txBody>
            </p:sp>
            <p:sp>
              <p:nvSpPr>
                <p:cNvPr id="190" name="Text Box 30"/>
                <p:cNvSpPr txBox="1">
                  <a:spLocks noChangeArrowheads="1"/>
                </p:cNvSpPr>
                <p:nvPr/>
              </p:nvSpPr>
              <p:spPr bwMode="auto">
                <a:xfrm>
                  <a:off x="1268" y="2752"/>
                  <a:ext cx="231" cy="194"/>
                </a:xfrm>
                <a:prstGeom prst="rect">
                  <a:avLst/>
                </a:prstGeom>
                <a:noFill/>
                <a:ln w="9525">
                  <a:noFill/>
                  <a:miter lim="800000"/>
                  <a:headEnd/>
                  <a:tailEnd/>
                </a:ln>
                <a:effectLst/>
              </p:spPr>
              <p:txBody>
                <a:bodyPr wrap="none">
                  <a:spAutoFit/>
                </a:bodyPr>
                <a:lstStyle/>
                <a:p>
                  <a:r>
                    <a:rPr lang="en-US" sz="1400" dirty="0">
                      <a:cs typeface="Arial" charset="0"/>
                    </a:rPr>
                    <a:t>19</a:t>
                  </a:r>
                </a:p>
              </p:txBody>
            </p:sp>
            <p:sp>
              <p:nvSpPr>
                <p:cNvPr id="191" name="Text Box 31"/>
                <p:cNvSpPr txBox="1">
                  <a:spLocks noChangeArrowheads="1"/>
                </p:cNvSpPr>
                <p:nvPr/>
              </p:nvSpPr>
              <p:spPr bwMode="auto">
                <a:xfrm>
                  <a:off x="1267" y="3012"/>
                  <a:ext cx="231" cy="194"/>
                </a:xfrm>
                <a:prstGeom prst="rect">
                  <a:avLst/>
                </a:prstGeom>
                <a:noFill/>
                <a:ln w="9525">
                  <a:noFill/>
                  <a:miter lim="800000"/>
                  <a:headEnd/>
                  <a:tailEnd/>
                </a:ln>
                <a:effectLst/>
              </p:spPr>
              <p:txBody>
                <a:bodyPr wrap="none">
                  <a:spAutoFit/>
                </a:bodyPr>
                <a:lstStyle/>
                <a:p>
                  <a:r>
                    <a:rPr lang="en-US" sz="1400" dirty="0">
                      <a:cs typeface="Arial" charset="0"/>
                    </a:rPr>
                    <a:t>20</a:t>
                  </a:r>
                </a:p>
              </p:txBody>
            </p:sp>
            <p:sp>
              <p:nvSpPr>
                <p:cNvPr id="192" name="Text Box 32"/>
                <p:cNvSpPr txBox="1">
                  <a:spLocks noChangeArrowheads="1"/>
                </p:cNvSpPr>
                <p:nvPr/>
              </p:nvSpPr>
              <p:spPr bwMode="auto">
                <a:xfrm>
                  <a:off x="1287" y="3319"/>
                  <a:ext cx="231" cy="194"/>
                </a:xfrm>
                <a:prstGeom prst="rect">
                  <a:avLst/>
                </a:prstGeom>
                <a:noFill/>
                <a:ln w="9525">
                  <a:noFill/>
                  <a:miter lim="800000"/>
                  <a:headEnd/>
                  <a:tailEnd/>
                </a:ln>
                <a:effectLst/>
              </p:spPr>
              <p:txBody>
                <a:bodyPr wrap="none">
                  <a:spAutoFit/>
                </a:bodyPr>
                <a:lstStyle/>
                <a:p>
                  <a:r>
                    <a:rPr lang="en-US" sz="1400" dirty="0">
                      <a:cs typeface="Arial" charset="0"/>
                    </a:rPr>
                    <a:t>21</a:t>
                  </a:r>
                </a:p>
              </p:txBody>
            </p:sp>
          </p:grpSp>
          <p:sp>
            <p:nvSpPr>
              <p:cNvPr id="184" name="Text Box 33"/>
              <p:cNvSpPr txBox="1">
                <a:spLocks noChangeArrowheads="1"/>
              </p:cNvSpPr>
              <p:nvPr/>
            </p:nvSpPr>
            <p:spPr bwMode="auto">
              <a:xfrm>
                <a:off x="1851" y="3566"/>
                <a:ext cx="887" cy="235"/>
              </a:xfrm>
              <a:prstGeom prst="rect">
                <a:avLst/>
              </a:prstGeom>
              <a:noFill/>
              <a:ln w="9525">
                <a:noFill/>
                <a:miter lim="800000"/>
                <a:headEnd/>
                <a:tailEnd/>
              </a:ln>
              <a:effectLst/>
            </p:spPr>
            <p:txBody>
              <a:bodyPr wrap="none">
                <a:spAutoFit/>
              </a:bodyPr>
              <a:lstStyle/>
              <a:p>
                <a:r>
                  <a:rPr lang="en-US" sz="1400" b="1" dirty="0">
                    <a:solidFill>
                      <a:srgbClr val="AB7942"/>
                    </a:solidFill>
                    <a:cs typeface="Arial" charset="0"/>
                  </a:rPr>
                  <a:t>Data memory</a:t>
                </a:r>
              </a:p>
            </p:txBody>
          </p:sp>
        </p:grpSp>
        <p:sp>
          <p:nvSpPr>
            <p:cNvPr id="179" name="Text Box 34"/>
            <p:cNvSpPr txBox="1">
              <a:spLocks noChangeArrowheads="1"/>
            </p:cNvSpPr>
            <p:nvPr/>
          </p:nvSpPr>
          <p:spPr bwMode="auto">
            <a:xfrm>
              <a:off x="1833" y="2485"/>
              <a:ext cx="231" cy="194"/>
            </a:xfrm>
            <a:prstGeom prst="rect">
              <a:avLst/>
            </a:prstGeom>
            <a:noFill/>
            <a:ln w="9525">
              <a:noFill/>
              <a:miter lim="800000"/>
              <a:headEnd/>
              <a:tailEnd/>
            </a:ln>
            <a:effectLst/>
          </p:spPr>
          <p:txBody>
            <a:bodyPr wrap="none">
              <a:spAutoFit/>
            </a:bodyPr>
            <a:lstStyle/>
            <a:p>
              <a:r>
                <a:rPr lang="en-US" sz="1400" dirty="0">
                  <a:cs typeface="Arial" charset="0"/>
                </a:rPr>
                <a:t>00</a:t>
              </a:r>
            </a:p>
          </p:txBody>
        </p:sp>
        <p:sp>
          <p:nvSpPr>
            <p:cNvPr id="180" name="Text Box 35"/>
            <p:cNvSpPr txBox="1">
              <a:spLocks noChangeArrowheads="1"/>
            </p:cNvSpPr>
            <p:nvPr/>
          </p:nvSpPr>
          <p:spPr bwMode="auto">
            <a:xfrm>
              <a:off x="1833" y="2764"/>
              <a:ext cx="231" cy="194"/>
            </a:xfrm>
            <a:prstGeom prst="rect">
              <a:avLst/>
            </a:prstGeom>
            <a:noFill/>
            <a:ln w="9525">
              <a:noFill/>
              <a:miter lim="800000"/>
              <a:headEnd/>
              <a:tailEnd/>
            </a:ln>
            <a:effectLst/>
          </p:spPr>
          <p:txBody>
            <a:bodyPr wrap="none">
              <a:spAutoFit/>
            </a:bodyPr>
            <a:lstStyle/>
            <a:p>
              <a:r>
                <a:rPr lang="en-US" sz="1400" dirty="0">
                  <a:cs typeface="Arial" charset="0"/>
                </a:rPr>
                <a:t>00</a:t>
              </a:r>
            </a:p>
          </p:txBody>
        </p:sp>
        <p:sp>
          <p:nvSpPr>
            <p:cNvPr id="181" name="Text Box 36"/>
            <p:cNvSpPr txBox="1">
              <a:spLocks noChangeArrowheads="1"/>
            </p:cNvSpPr>
            <p:nvPr/>
          </p:nvSpPr>
          <p:spPr bwMode="auto">
            <a:xfrm>
              <a:off x="1833" y="3023"/>
              <a:ext cx="231" cy="194"/>
            </a:xfrm>
            <a:prstGeom prst="rect">
              <a:avLst/>
            </a:prstGeom>
            <a:noFill/>
            <a:ln w="9525">
              <a:noFill/>
              <a:miter lim="800000"/>
              <a:headEnd/>
              <a:tailEnd/>
            </a:ln>
            <a:effectLst/>
          </p:spPr>
          <p:txBody>
            <a:bodyPr wrap="none">
              <a:spAutoFit/>
            </a:bodyPr>
            <a:lstStyle/>
            <a:p>
              <a:r>
                <a:rPr lang="en-US" sz="1400" dirty="0">
                  <a:cs typeface="Arial" charset="0"/>
                </a:rPr>
                <a:t>00</a:t>
              </a:r>
            </a:p>
          </p:txBody>
        </p:sp>
        <p:sp>
          <p:nvSpPr>
            <p:cNvPr id="182" name="Text Box 37"/>
            <p:cNvSpPr txBox="1">
              <a:spLocks noChangeArrowheads="1"/>
            </p:cNvSpPr>
            <p:nvPr/>
          </p:nvSpPr>
          <p:spPr bwMode="auto">
            <a:xfrm>
              <a:off x="1833" y="3311"/>
              <a:ext cx="231" cy="194"/>
            </a:xfrm>
            <a:prstGeom prst="rect">
              <a:avLst/>
            </a:prstGeom>
            <a:noFill/>
            <a:ln w="9525">
              <a:noFill/>
              <a:miter lim="800000"/>
              <a:headEnd/>
              <a:tailEnd/>
            </a:ln>
            <a:effectLst/>
          </p:spPr>
          <p:txBody>
            <a:bodyPr wrap="none">
              <a:spAutoFit/>
            </a:bodyPr>
            <a:lstStyle/>
            <a:p>
              <a:r>
                <a:rPr lang="en-US" sz="1400" dirty="0">
                  <a:cs typeface="Arial" charset="0"/>
                </a:rPr>
                <a:t>00</a:t>
              </a:r>
            </a:p>
          </p:txBody>
        </p:sp>
      </p:grpSp>
    </p:spTree>
    <p:extLst>
      <p:ext uri="{BB962C8B-B14F-4D97-AF65-F5344CB8AC3E}">
        <p14:creationId xmlns:p14="http://schemas.microsoft.com/office/powerpoint/2010/main" val="13676244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316583"/>
            <a:ext cx="10058400" cy="1450757"/>
          </a:xfrm>
        </p:spPr>
        <p:txBody>
          <a:bodyPr>
            <a:normAutofit/>
          </a:bodyPr>
          <a:lstStyle/>
          <a:p>
            <a:r>
              <a:rPr lang="en-GB" sz="4000" dirty="0"/>
              <a:t>Instruction </a:t>
            </a:r>
            <a:r>
              <a:rPr lang="en-GB" sz="4000" b="1" dirty="0">
                <a:solidFill>
                  <a:srgbClr val="C00000"/>
                </a:solidFill>
              </a:rPr>
              <a:t>Cycle</a:t>
            </a:r>
            <a:r>
              <a:rPr lang="en-GB" sz="4000" dirty="0">
                <a:solidFill>
                  <a:srgbClr val="C00000"/>
                </a:solidFill>
              </a:rPr>
              <a:t> </a:t>
            </a:r>
            <a:r>
              <a:rPr lang="en-GB" sz="3000" b="1" dirty="0"/>
              <a:t>(Load or Add instruction)</a:t>
            </a:r>
            <a:endParaRPr lang="en-US" sz="3000" b="1" dirty="0"/>
          </a:p>
        </p:txBody>
      </p:sp>
      <p:sp>
        <p:nvSpPr>
          <p:cNvPr id="193" name="Rectangle 3"/>
          <p:cNvSpPr txBox="1">
            <a:spLocks noChangeArrowheads="1"/>
          </p:cNvSpPr>
          <p:nvPr/>
        </p:nvSpPr>
        <p:spPr>
          <a:xfrm>
            <a:off x="1296649" y="1914994"/>
            <a:ext cx="8458200" cy="4530725"/>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533400" indent="-533400">
              <a:spcAft>
                <a:spcPts val="0"/>
              </a:spcAft>
              <a:buFont typeface="Wingdings" pitchFamily="2" charset="2"/>
              <a:buAutoNum type="arabicPeriod"/>
            </a:pPr>
            <a:r>
              <a:rPr lang="en-GB" b="1" dirty="0">
                <a:solidFill>
                  <a:schemeClr val="accent3"/>
                </a:solidFill>
              </a:rPr>
              <a:t>Fetch</a:t>
            </a:r>
            <a:r>
              <a:rPr lang="en-GB" dirty="0"/>
              <a:t> next instruction from memory to </a:t>
            </a:r>
            <a:r>
              <a:rPr lang="en-GB" b="1" dirty="0"/>
              <a:t>IR</a:t>
            </a:r>
          </a:p>
          <a:p>
            <a:pPr marL="533400" indent="-533400">
              <a:spcAft>
                <a:spcPts val="0"/>
              </a:spcAft>
              <a:buFont typeface="Wingdings" pitchFamily="2" charset="2"/>
              <a:buAutoNum type="arabicPeriod"/>
            </a:pPr>
            <a:r>
              <a:rPr lang="en-GB" b="1" dirty="0">
                <a:solidFill>
                  <a:schemeClr val="accent3"/>
                </a:solidFill>
              </a:rPr>
              <a:t>Change</a:t>
            </a:r>
            <a:r>
              <a:rPr lang="en-GB" dirty="0"/>
              <a:t> </a:t>
            </a:r>
            <a:r>
              <a:rPr lang="en-GB" b="1" dirty="0"/>
              <a:t>PC</a:t>
            </a:r>
            <a:r>
              <a:rPr lang="en-GB" dirty="0"/>
              <a:t> to point to next instruction</a:t>
            </a:r>
          </a:p>
          <a:p>
            <a:pPr marL="533400" indent="-533400">
              <a:lnSpc>
                <a:spcPct val="190000"/>
              </a:lnSpc>
              <a:spcAft>
                <a:spcPts val="0"/>
              </a:spcAft>
              <a:buFont typeface="Wingdings" pitchFamily="2" charset="2"/>
              <a:buAutoNum type="arabicPeriod"/>
            </a:pPr>
            <a:r>
              <a:rPr lang="en-GB" b="1" dirty="0">
                <a:solidFill>
                  <a:schemeClr val="accent3"/>
                </a:solidFill>
              </a:rPr>
              <a:t>Determine</a:t>
            </a:r>
            <a:r>
              <a:rPr lang="en-GB" dirty="0"/>
              <a:t> type of instruction just fetched</a:t>
            </a:r>
          </a:p>
          <a:p>
            <a:pPr marL="761238" lvl="2" indent="-285750">
              <a:lnSpc>
                <a:spcPct val="190000"/>
              </a:lnSpc>
              <a:spcAft>
                <a:spcPts val="0"/>
              </a:spcAft>
              <a:buFont typeface="Courier New" charset="0"/>
              <a:buChar char="o"/>
            </a:pPr>
            <a:r>
              <a:rPr lang="en-GB" sz="1800" dirty="0"/>
              <a:t>If instruction needs </a:t>
            </a:r>
            <a:r>
              <a:rPr lang="en-GB" sz="1800" b="1" dirty="0"/>
              <a:t>data</a:t>
            </a:r>
            <a:r>
              <a:rPr lang="en-GB" sz="1800" dirty="0"/>
              <a:t> from </a:t>
            </a:r>
            <a:r>
              <a:rPr lang="en-GB" sz="1800" b="1" dirty="0"/>
              <a:t>memory</a:t>
            </a:r>
            <a:r>
              <a:rPr lang="en-GB" sz="1800" dirty="0"/>
              <a:t>, </a:t>
            </a:r>
            <a:r>
              <a:rPr lang="en-GB" sz="1800" b="1" dirty="0">
                <a:solidFill>
                  <a:schemeClr val="accent3"/>
                </a:solidFill>
              </a:rPr>
              <a:t>determine</a:t>
            </a:r>
            <a:r>
              <a:rPr lang="en-GB" sz="1800" dirty="0"/>
              <a:t> </a:t>
            </a:r>
            <a:r>
              <a:rPr lang="en-GB" sz="1800" b="1" dirty="0">
                <a:solidFill>
                  <a:srgbClr val="C00000"/>
                </a:solidFill>
              </a:rPr>
              <a:t>where</a:t>
            </a:r>
            <a:r>
              <a:rPr lang="en-GB" sz="1800" dirty="0"/>
              <a:t> it is</a:t>
            </a:r>
          </a:p>
          <a:p>
            <a:pPr marL="761238" lvl="2" indent="-285750">
              <a:lnSpc>
                <a:spcPct val="190000"/>
              </a:lnSpc>
              <a:spcAft>
                <a:spcPts val="0"/>
              </a:spcAft>
              <a:buFont typeface="Courier New" charset="0"/>
              <a:buChar char="o"/>
            </a:pPr>
            <a:r>
              <a:rPr lang="en-GB" sz="1800" b="1" dirty="0">
                <a:solidFill>
                  <a:schemeClr val="accent3"/>
                </a:solidFill>
              </a:rPr>
              <a:t>Fetch data </a:t>
            </a:r>
            <a:r>
              <a:rPr lang="en-GB" sz="1800" dirty="0"/>
              <a:t>if needed into register</a:t>
            </a:r>
          </a:p>
          <a:p>
            <a:pPr marL="533400" indent="-533400">
              <a:spcAft>
                <a:spcPts val="0"/>
              </a:spcAft>
              <a:buFont typeface="Wingdings" pitchFamily="2" charset="2"/>
              <a:buAutoNum type="arabicPeriod"/>
            </a:pPr>
            <a:r>
              <a:rPr lang="en-GB" b="1" dirty="0">
                <a:solidFill>
                  <a:schemeClr val="accent3"/>
                </a:solidFill>
              </a:rPr>
              <a:t>Execute</a:t>
            </a:r>
            <a:r>
              <a:rPr lang="en-GB" dirty="0"/>
              <a:t> instruction</a:t>
            </a:r>
          </a:p>
          <a:p>
            <a:pPr marL="533400" indent="-533400">
              <a:spcAft>
                <a:spcPts val="0"/>
              </a:spcAft>
              <a:buFont typeface="Wingdings" pitchFamily="2" charset="2"/>
              <a:buAutoNum type="arabicPeriod"/>
            </a:pPr>
            <a:r>
              <a:rPr lang="en-GB" dirty="0"/>
              <a:t>Go to step 1 and continue with </a:t>
            </a:r>
            <a:r>
              <a:rPr lang="en-GB" b="1" dirty="0"/>
              <a:t>next instruction</a:t>
            </a:r>
          </a:p>
        </p:txBody>
      </p:sp>
    </p:spTree>
    <p:extLst>
      <p:ext uri="{BB962C8B-B14F-4D97-AF65-F5344CB8AC3E}">
        <p14:creationId xmlns:p14="http://schemas.microsoft.com/office/powerpoint/2010/main" val="15482413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0146" name="Rectangle 2"/>
          <p:cNvSpPr>
            <a:spLocks noGrp="1" noChangeArrowheads="1"/>
          </p:cNvSpPr>
          <p:nvPr>
            <p:ph type="title"/>
          </p:nvPr>
        </p:nvSpPr>
        <p:spPr>
          <a:xfrm>
            <a:off x="1202210" y="286603"/>
            <a:ext cx="10058400" cy="1450757"/>
          </a:xfrm>
        </p:spPr>
        <p:txBody>
          <a:bodyPr vert="horz" lIns="0" tIns="45720" rIns="0" bIns="45720" rtlCol="0" anchor="b">
            <a:normAutofit/>
          </a:bodyPr>
          <a:lstStyle/>
          <a:p>
            <a:r>
              <a:rPr lang="en-US" altLang="en-US" sz="4000" dirty="0">
                <a:solidFill>
                  <a:schemeClr val="tx1"/>
                </a:solidFill>
              </a:rPr>
              <a:t>Assembly Language Programming </a:t>
            </a:r>
            <a:r>
              <a:rPr lang="en-US" altLang="en-US" sz="4000" b="1" dirty="0">
                <a:solidFill>
                  <a:srgbClr val="C00000"/>
                </a:solidFill>
              </a:rPr>
              <a:t>Tools</a:t>
            </a:r>
          </a:p>
        </p:txBody>
      </p:sp>
      <p:sp>
        <p:nvSpPr>
          <p:cNvPr id="390147" name="Rectangle 3"/>
          <p:cNvSpPr>
            <a:spLocks noGrp="1" noChangeArrowheads="1"/>
          </p:cNvSpPr>
          <p:nvPr>
            <p:ph type="body" idx="1"/>
          </p:nvPr>
        </p:nvSpPr>
        <p:spPr>
          <a:noFill/>
        </p:spPr>
        <p:txBody>
          <a:bodyPr vert="horz" lIns="0" tIns="45720" rIns="0" bIns="45720" rtlCol="0">
            <a:normAutofit/>
          </a:bodyPr>
          <a:lstStyle/>
          <a:p>
            <a:pPr>
              <a:buFont typeface="Arial" charset="0"/>
              <a:buChar char="•"/>
            </a:pPr>
            <a:r>
              <a:rPr lang="en-US" altLang="en-US" dirty="0">
                <a:solidFill>
                  <a:schemeClr val="tx1"/>
                </a:solidFill>
              </a:rPr>
              <a:t> </a:t>
            </a:r>
            <a:r>
              <a:rPr lang="en-US" altLang="en-US" b="1" u="sng" dirty="0">
                <a:solidFill>
                  <a:schemeClr val="tx1"/>
                </a:solidFill>
              </a:rPr>
              <a:t>Editor</a:t>
            </a:r>
          </a:p>
          <a:p>
            <a:pPr lvl="1"/>
            <a:r>
              <a:rPr lang="en-US" altLang="en-US" dirty="0">
                <a:solidFill>
                  <a:schemeClr val="tx1"/>
                </a:solidFill>
              </a:rPr>
              <a:t>Allows you to create and edit assembly language source files </a:t>
            </a:r>
          </a:p>
          <a:p>
            <a:pPr>
              <a:buFont typeface="Arial" charset="0"/>
              <a:buChar char="•"/>
            </a:pPr>
            <a:r>
              <a:rPr lang="en-US" altLang="en-US" b="1" u="sng" dirty="0">
                <a:solidFill>
                  <a:schemeClr val="tx1"/>
                </a:solidFill>
              </a:rPr>
              <a:t> Assembler</a:t>
            </a:r>
          </a:p>
          <a:p>
            <a:pPr lvl="1"/>
            <a:r>
              <a:rPr lang="en-US" altLang="en-US" dirty="0">
                <a:solidFill>
                  <a:schemeClr val="tx1"/>
                </a:solidFill>
              </a:rPr>
              <a:t>Converts </a:t>
            </a:r>
            <a:r>
              <a:rPr lang="en-US" altLang="en-US" b="1" dirty="0">
                <a:solidFill>
                  <a:schemeClr val="tx1"/>
                </a:solidFill>
              </a:rPr>
              <a:t>assembly</a:t>
            </a:r>
            <a:r>
              <a:rPr lang="en-US" altLang="en-US" dirty="0">
                <a:solidFill>
                  <a:schemeClr val="tx1"/>
                </a:solidFill>
              </a:rPr>
              <a:t> language programs into </a:t>
            </a:r>
            <a:r>
              <a:rPr lang="en-US" altLang="en-US" b="1" dirty="0">
                <a:solidFill>
                  <a:schemeClr val="tx1"/>
                </a:solidFill>
              </a:rPr>
              <a:t>object files</a:t>
            </a:r>
          </a:p>
          <a:p>
            <a:pPr lvl="1"/>
            <a:r>
              <a:rPr lang="en-US" altLang="en-US" dirty="0">
                <a:solidFill>
                  <a:schemeClr val="tx1"/>
                </a:solidFill>
              </a:rPr>
              <a:t>Object files contain the machine instructions</a:t>
            </a:r>
          </a:p>
          <a:p>
            <a:pPr>
              <a:buFont typeface="Arial" charset="0"/>
              <a:buChar char="•"/>
            </a:pPr>
            <a:r>
              <a:rPr lang="en-US" altLang="en-US" dirty="0">
                <a:solidFill>
                  <a:schemeClr val="tx1"/>
                </a:solidFill>
              </a:rPr>
              <a:t> </a:t>
            </a:r>
            <a:r>
              <a:rPr lang="en-US" altLang="en-US" b="1" dirty="0">
                <a:solidFill>
                  <a:schemeClr val="tx1"/>
                </a:solidFill>
              </a:rPr>
              <a:t>Linker</a:t>
            </a:r>
          </a:p>
          <a:p>
            <a:pPr lvl="1"/>
            <a:r>
              <a:rPr lang="en-US" altLang="en-US" dirty="0">
                <a:solidFill>
                  <a:schemeClr val="tx1"/>
                </a:solidFill>
              </a:rPr>
              <a:t>Combines object files</a:t>
            </a:r>
            <a:r>
              <a:rPr lang="en-US" altLang="en-US" b="1" dirty="0">
                <a:solidFill>
                  <a:schemeClr val="tx1"/>
                </a:solidFill>
              </a:rPr>
              <a:t> </a:t>
            </a:r>
            <a:r>
              <a:rPr lang="en-US" altLang="en-US" dirty="0">
                <a:solidFill>
                  <a:schemeClr val="tx1"/>
                </a:solidFill>
              </a:rPr>
              <a:t>created by the assembler with link libraries</a:t>
            </a:r>
          </a:p>
          <a:p>
            <a:pPr lvl="1"/>
            <a:r>
              <a:rPr lang="en-US" altLang="en-US" dirty="0">
                <a:solidFill>
                  <a:schemeClr val="tx1"/>
                </a:solidFill>
              </a:rPr>
              <a:t>Produces a single executable program</a:t>
            </a:r>
          </a:p>
          <a:p>
            <a:pPr>
              <a:buFont typeface="Arial" charset="0"/>
              <a:buChar char="•"/>
            </a:pPr>
            <a:r>
              <a:rPr lang="en-US" altLang="en-US" dirty="0">
                <a:solidFill>
                  <a:schemeClr val="tx1"/>
                </a:solidFill>
              </a:rPr>
              <a:t> </a:t>
            </a:r>
            <a:r>
              <a:rPr lang="en-US" altLang="en-US" b="1" u="sng" dirty="0">
                <a:solidFill>
                  <a:schemeClr val="tx1"/>
                </a:solidFill>
              </a:rPr>
              <a:t>Debugger</a:t>
            </a:r>
          </a:p>
          <a:p>
            <a:pPr lvl="1"/>
            <a:r>
              <a:rPr lang="en-US" altLang="en-US" dirty="0">
                <a:solidFill>
                  <a:schemeClr val="tx1"/>
                </a:solidFill>
              </a:rPr>
              <a:t>Allows you to trace the execution of a program</a:t>
            </a:r>
          </a:p>
          <a:p>
            <a:pPr lvl="1"/>
            <a:r>
              <a:rPr lang="en-US" altLang="en-US" dirty="0">
                <a:solidFill>
                  <a:schemeClr val="tx1"/>
                </a:solidFill>
              </a:rPr>
              <a:t>Allows you to view machine instructions, memory, and registers</a:t>
            </a:r>
          </a:p>
        </p:txBody>
      </p:sp>
    </p:spTree>
    <p:extLst>
      <p:ext uri="{BB962C8B-B14F-4D97-AF65-F5344CB8AC3E}">
        <p14:creationId xmlns:p14="http://schemas.microsoft.com/office/powerpoint/2010/main" val="9290593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4"/>
          <p:cNvSpPr>
            <a:spLocks noGrp="1"/>
          </p:cNvSpPr>
          <p:nvPr>
            <p:ph type="title"/>
          </p:nvPr>
        </p:nvSpPr>
        <p:spPr>
          <a:xfrm>
            <a:off x="1097280" y="335555"/>
            <a:ext cx="10058400" cy="1450757"/>
          </a:xfrm>
        </p:spPr>
        <p:txBody>
          <a:bodyPr>
            <a:normAutofit/>
          </a:bodyPr>
          <a:lstStyle/>
          <a:p>
            <a:pPr eaLnBrk="1" hangingPunct="1"/>
            <a:r>
              <a:rPr lang="en-US" altLang="en-US" sz="4000" dirty="0">
                <a:solidFill>
                  <a:schemeClr val="tx1"/>
                </a:solidFill>
              </a:rPr>
              <a:t>What is computer?</a:t>
            </a:r>
            <a:endParaRPr lang="en-US" altLang="en-US" sz="4000" dirty="0"/>
          </a:p>
        </p:txBody>
      </p:sp>
      <p:sp>
        <p:nvSpPr>
          <p:cNvPr id="23556" name="TextBox 23555"/>
          <p:cNvSpPr txBox="1"/>
          <p:nvPr/>
        </p:nvSpPr>
        <p:spPr>
          <a:xfrm>
            <a:off x="5186597" y="2788170"/>
            <a:ext cx="184731" cy="369332"/>
          </a:xfrm>
          <a:prstGeom prst="rect">
            <a:avLst/>
          </a:prstGeom>
          <a:noFill/>
        </p:spPr>
        <p:txBody>
          <a:bodyPr wrap="none" rtlCol="0">
            <a:spAutoFit/>
          </a:bodyPr>
          <a:lstStyle/>
          <a:p>
            <a:endParaRPr lang="en-US" dirty="0"/>
          </a:p>
        </p:txBody>
      </p:sp>
      <p:sp>
        <p:nvSpPr>
          <p:cNvPr id="23557" name="TextBox 23556"/>
          <p:cNvSpPr txBox="1"/>
          <p:nvPr/>
        </p:nvSpPr>
        <p:spPr>
          <a:xfrm>
            <a:off x="2949726" y="2543671"/>
            <a:ext cx="1072487" cy="329017"/>
          </a:xfrm>
          <a:prstGeom prst="rect">
            <a:avLst/>
          </a:prstGeom>
          <a:noFill/>
        </p:spPr>
        <p:txBody>
          <a:bodyPr wrap="square" rtlCol="0">
            <a:spAutoFit/>
          </a:bodyPr>
          <a:lstStyle/>
          <a:p>
            <a:endParaRPr lang="en-US"/>
          </a:p>
        </p:txBody>
      </p:sp>
      <p:sp>
        <p:nvSpPr>
          <p:cNvPr id="23558" name="TextBox 23557"/>
          <p:cNvSpPr txBox="1"/>
          <p:nvPr/>
        </p:nvSpPr>
        <p:spPr>
          <a:xfrm>
            <a:off x="2203554" y="2518348"/>
            <a:ext cx="184731" cy="369332"/>
          </a:xfrm>
          <a:prstGeom prst="rect">
            <a:avLst/>
          </a:prstGeom>
          <a:noFill/>
        </p:spPr>
        <p:txBody>
          <a:bodyPr wrap="none" rtlCol="0">
            <a:spAutoFit/>
          </a:bodyPr>
          <a:lstStyle/>
          <a:p>
            <a:endParaRPr lang="en-US" dirty="0"/>
          </a:p>
        </p:txBody>
      </p:sp>
      <p:sp>
        <p:nvSpPr>
          <p:cNvPr id="4" name="TextBox 3"/>
          <p:cNvSpPr txBox="1"/>
          <p:nvPr/>
        </p:nvSpPr>
        <p:spPr>
          <a:xfrm>
            <a:off x="6599748" y="1913763"/>
            <a:ext cx="755335" cy="1569660"/>
          </a:xfrm>
          <a:prstGeom prst="rect">
            <a:avLst/>
          </a:prstGeom>
          <a:noFill/>
        </p:spPr>
        <p:txBody>
          <a:bodyPr wrap="none" rtlCol="0">
            <a:spAutoFit/>
          </a:bodyPr>
          <a:lstStyle/>
          <a:p>
            <a:r>
              <a:rPr lang="en-US" sz="9600"/>
              <a:t>?</a:t>
            </a:r>
            <a:endParaRPr lang="en-US" sz="9600" dirty="0"/>
          </a:p>
        </p:txBody>
      </p:sp>
      <p:pic>
        <p:nvPicPr>
          <p:cNvPr id="2" name="Picture 1"/>
          <p:cNvPicPr>
            <a:picLocks noChangeAspect="1"/>
          </p:cNvPicPr>
          <p:nvPr/>
        </p:nvPicPr>
        <p:blipFill>
          <a:blip r:embed="rId3"/>
          <a:stretch>
            <a:fillRect/>
          </a:stretch>
        </p:blipFill>
        <p:spPr>
          <a:xfrm>
            <a:off x="1256596" y="1791974"/>
            <a:ext cx="5404598" cy="2405271"/>
          </a:xfrm>
          <a:prstGeom prst="rect">
            <a:avLst/>
          </a:prstGeom>
        </p:spPr>
      </p:pic>
      <p:sp>
        <p:nvSpPr>
          <p:cNvPr id="5" name="Rectangle 4"/>
          <p:cNvSpPr/>
          <p:nvPr/>
        </p:nvSpPr>
        <p:spPr>
          <a:xfrm>
            <a:off x="1097280" y="4324696"/>
            <a:ext cx="6096000" cy="1477328"/>
          </a:xfrm>
          <a:prstGeom prst="rect">
            <a:avLst/>
          </a:prstGeom>
        </p:spPr>
        <p:txBody>
          <a:bodyPr>
            <a:spAutoFit/>
          </a:bodyPr>
          <a:lstStyle/>
          <a:p>
            <a:r>
              <a:rPr lang="en-US" dirty="0"/>
              <a:t>A </a:t>
            </a:r>
            <a:r>
              <a:rPr lang="en-US" b="1" dirty="0"/>
              <a:t>mechanism</a:t>
            </a:r>
            <a:r>
              <a:rPr lang="en-US" dirty="0"/>
              <a:t> that does two things: </a:t>
            </a:r>
          </a:p>
          <a:p>
            <a:pPr marL="742950" lvl="1" indent="-285750">
              <a:buFont typeface="Arial" charset="0"/>
              <a:buChar char="•"/>
            </a:pPr>
            <a:r>
              <a:rPr lang="en-US" dirty="0">
                <a:latin typeface="Times" charset="0"/>
              </a:rPr>
              <a:t>It </a:t>
            </a:r>
            <a:r>
              <a:rPr lang="en-US" b="1" u="sng" dirty="0">
                <a:latin typeface="Times" charset="0"/>
              </a:rPr>
              <a:t>directs</a:t>
            </a:r>
            <a:r>
              <a:rPr lang="en-US" dirty="0">
                <a:latin typeface="Times" charset="0"/>
              </a:rPr>
              <a:t> the processing of data and it </a:t>
            </a:r>
            <a:r>
              <a:rPr lang="en-US" b="1" u="sng" dirty="0">
                <a:latin typeface="Times" charset="0"/>
              </a:rPr>
              <a:t>performs</a:t>
            </a:r>
            <a:r>
              <a:rPr lang="en-US" dirty="0">
                <a:latin typeface="Times" charset="0"/>
              </a:rPr>
              <a:t> the actual processing of data. </a:t>
            </a:r>
          </a:p>
          <a:p>
            <a:pPr marL="742950" lvl="1" indent="-285750">
              <a:buFont typeface="Arial" charset="0"/>
              <a:buChar char="•"/>
            </a:pPr>
            <a:r>
              <a:rPr lang="en-US" dirty="0"/>
              <a:t>It does both of these things in response to a </a:t>
            </a:r>
            <a:r>
              <a:rPr lang="en-US" b="1" u="sng" dirty="0"/>
              <a:t>computer program</a:t>
            </a:r>
            <a:r>
              <a:rPr lang="en-US" dirty="0"/>
              <a:t>. </a:t>
            </a:r>
          </a:p>
        </p:txBody>
      </p:sp>
      <p:grpSp>
        <p:nvGrpSpPr>
          <p:cNvPr id="10" name="Group 9"/>
          <p:cNvGrpSpPr/>
          <p:nvPr/>
        </p:nvGrpSpPr>
        <p:grpSpPr>
          <a:xfrm>
            <a:off x="7876649" y="2919628"/>
            <a:ext cx="3644784" cy="3024485"/>
            <a:chOff x="8397840" y="2170749"/>
            <a:chExt cx="3466233" cy="3108822"/>
          </a:xfrm>
        </p:grpSpPr>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97840" y="2585860"/>
              <a:ext cx="3466233" cy="2693711"/>
            </a:xfrm>
            <a:prstGeom prst="rect">
              <a:avLst/>
            </a:prstGeom>
          </p:spPr>
        </p:pic>
        <p:sp>
          <p:nvSpPr>
            <p:cNvPr id="12" name="Rectangle 11"/>
            <p:cNvSpPr/>
            <p:nvPr/>
          </p:nvSpPr>
          <p:spPr>
            <a:xfrm>
              <a:off x="9128502" y="2170749"/>
              <a:ext cx="2004908" cy="369332"/>
            </a:xfrm>
            <a:prstGeom prst="rect">
              <a:avLst/>
            </a:prstGeom>
          </p:spPr>
          <p:txBody>
            <a:bodyPr wrap="none">
              <a:spAutoFit/>
            </a:bodyPr>
            <a:lstStyle/>
            <a:p>
              <a:pPr algn="ctr"/>
              <a:r>
                <a:rPr lang="en-US" b="1">
                  <a:solidFill>
                    <a:srgbClr val="C00000"/>
                  </a:solidFill>
                </a:rPr>
                <a:t>Computer</a:t>
              </a:r>
              <a:r>
                <a:rPr lang="en-US"/>
                <a:t> </a:t>
              </a:r>
              <a:r>
                <a:rPr lang="en-US" b="1">
                  <a:solidFill>
                    <a:srgbClr val="C00000"/>
                  </a:solidFill>
                </a:rPr>
                <a:t>Program</a:t>
              </a:r>
              <a:endParaRPr lang="en-US" b="1" dirty="0">
                <a:solidFill>
                  <a:srgbClr val="C00000"/>
                </a:solidFill>
              </a:endParaRPr>
            </a:p>
          </p:txBody>
        </p:sp>
      </p:grpSp>
    </p:spTree>
    <p:extLst>
      <p:ext uri="{BB962C8B-B14F-4D97-AF65-F5344CB8AC3E}">
        <p14:creationId xmlns:p14="http://schemas.microsoft.com/office/powerpoint/2010/main" val="1689450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316584"/>
            <a:ext cx="10058400" cy="1450757"/>
          </a:xfrm>
        </p:spPr>
        <p:txBody>
          <a:bodyPr>
            <a:normAutofit/>
          </a:bodyPr>
          <a:lstStyle/>
          <a:p>
            <a:r>
              <a:rPr lang="en-US" altLang="en-US" sz="4000" dirty="0">
                <a:solidFill>
                  <a:schemeClr val="tx1"/>
                </a:solidFill>
              </a:rPr>
              <a:t>What is computer? </a:t>
            </a:r>
            <a:r>
              <a:rPr lang="en-US" sz="4000" dirty="0"/>
              <a:t>Outside </a:t>
            </a:r>
          </a:p>
        </p:txBody>
      </p:sp>
      <p:pic>
        <p:nvPicPr>
          <p:cNvPr id="6" name="Picture 4" descr="http://www.techwench.com/wp-content/uploads/2011/07/Kids%E2%80%99-fun-activities-that-are-found-in-desktop-computers-1.jpg"/>
          <p:cNvPicPr>
            <a:picLocks noChangeAspect="1" noChangeArrowheads="1"/>
          </p:cNvPicPr>
          <p:nvPr/>
        </p:nvPicPr>
        <p:blipFill>
          <a:blip r:embed="rId2" cstate="print"/>
          <a:srcRect/>
          <a:stretch>
            <a:fillRect/>
          </a:stretch>
        </p:blipFill>
        <p:spPr bwMode="auto">
          <a:xfrm>
            <a:off x="1978366" y="2067143"/>
            <a:ext cx="7193868" cy="3890005"/>
          </a:xfrm>
          <a:prstGeom prst="rect">
            <a:avLst/>
          </a:prstGeom>
          <a:noFill/>
        </p:spPr>
      </p:pic>
      <p:grpSp>
        <p:nvGrpSpPr>
          <p:cNvPr id="7" name="Group 6"/>
          <p:cNvGrpSpPr/>
          <p:nvPr/>
        </p:nvGrpSpPr>
        <p:grpSpPr>
          <a:xfrm>
            <a:off x="3080102" y="2303026"/>
            <a:ext cx="6828396" cy="3320530"/>
            <a:chOff x="1055005" y="1981232"/>
            <a:chExt cx="7628149" cy="4527114"/>
          </a:xfrm>
        </p:grpSpPr>
        <p:sp>
          <p:nvSpPr>
            <p:cNvPr id="8" name="TextBox 7"/>
            <p:cNvSpPr txBox="1"/>
            <p:nvPr/>
          </p:nvSpPr>
          <p:spPr>
            <a:xfrm>
              <a:off x="5325139" y="6004809"/>
              <a:ext cx="1542198" cy="503537"/>
            </a:xfrm>
            <a:prstGeom prst="rect">
              <a:avLst/>
            </a:prstGeom>
            <a:noFill/>
          </p:spPr>
          <p:txBody>
            <a:bodyPr wrap="square" rtlCol="0">
              <a:spAutoFit/>
            </a:bodyPr>
            <a:lstStyle/>
            <a:p>
              <a:pPr algn="ctr"/>
              <a:r>
                <a:rPr lang="en-US" dirty="0">
                  <a:solidFill>
                    <a:schemeClr val="accent3"/>
                  </a:solidFill>
                </a:rPr>
                <a:t>Input</a:t>
              </a:r>
            </a:p>
          </p:txBody>
        </p:sp>
        <p:sp>
          <p:nvSpPr>
            <p:cNvPr id="9" name="TextBox 8"/>
            <p:cNvSpPr txBox="1"/>
            <p:nvPr/>
          </p:nvSpPr>
          <p:spPr>
            <a:xfrm>
              <a:off x="1055005" y="3177130"/>
              <a:ext cx="1542197" cy="503537"/>
            </a:xfrm>
            <a:prstGeom prst="rect">
              <a:avLst/>
            </a:prstGeom>
            <a:noFill/>
          </p:spPr>
          <p:txBody>
            <a:bodyPr wrap="square" rtlCol="0">
              <a:spAutoFit/>
            </a:bodyPr>
            <a:lstStyle/>
            <a:p>
              <a:pPr algn="ctr"/>
              <a:r>
                <a:rPr lang="en-US" dirty="0">
                  <a:solidFill>
                    <a:schemeClr val="accent3"/>
                  </a:solidFill>
                </a:rPr>
                <a:t>Output</a:t>
              </a:r>
            </a:p>
          </p:txBody>
        </p:sp>
        <p:sp>
          <p:nvSpPr>
            <p:cNvPr id="10" name="TextBox 9"/>
            <p:cNvSpPr txBox="1"/>
            <p:nvPr/>
          </p:nvSpPr>
          <p:spPr>
            <a:xfrm>
              <a:off x="6748940" y="1981232"/>
              <a:ext cx="1934214" cy="2391797"/>
            </a:xfrm>
            <a:prstGeom prst="rect">
              <a:avLst/>
            </a:prstGeom>
            <a:noFill/>
          </p:spPr>
          <p:txBody>
            <a:bodyPr wrap="square" rtlCol="0">
              <a:spAutoFit/>
            </a:bodyPr>
            <a:lstStyle/>
            <a:p>
              <a:r>
                <a:rPr lang="en-US" dirty="0">
                  <a:solidFill>
                    <a:schemeClr val="accent3"/>
                  </a:solidFill>
                </a:rPr>
                <a:t>- Processor</a:t>
              </a:r>
            </a:p>
            <a:p>
              <a:r>
                <a:rPr lang="en-US" dirty="0">
                  <a:solidFill>
                    <a:schemeClr val="accent3"/>
                  </a:solidFill>
                </a:rPr>
                <a:t>- Memory</a:t>
              </a:r>
            </a:p>
            <a:p>
              <a:r>
                <a:rPr lang="en-US" dirty="0">
                  <a:solidFill>
                    <a:schemeClr val="accent3"/>
                  </a:solidFill>
                </a:rPr>
                <a:t>- Hard disk</a:t>
              </a:r>
            </a:p>
            <a:p>
              <a:r>
                <a:rPr lang="en-US" dirty="0">
                  <a:solidFill>
                    <a:schemeClr val="accent3"/>
                  </a:solidFill>
                </a:rPr>
                <a:t>- DVD ROM</a:t>
              </a:r>
            </a:p>
            <a:p>
              <a:r>
                <a:rPr lang="en-US" dirty="0">
                  <a:solidFill>
                    <a:schemeClr val="accent3"/>
                  </a:solidFill>
                </a:rPr>
                <a:t>- Graphics card</a:t>
              </a:r>
            </a:p>
            <a:p>
              <a:r>
                <a:rPr lang="en-US" dirty="0">
                  <a:solidFill>
                    <a:schemeClr val="accent3"/>
                  </a:solidFill>
                </a:rPr>
                <a:t>- Ethernet</a:t>
              </a:r>
            </a:p>
          </p:txBody>
        </p:sp>
      </p:grpSp>
    </p:spTree>
    <p:extLst>
      <p:ext uri="{BB962C8B-B14F-4D97-AF65-F5344CB8AC3E}">
        <p14:creationId xmlns:p14="http://schemas.microsoft.com/office/powerpoint/2010/main" val="1919026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en-US" sz="4000" dirty="0">
                <a:solidFill>
                  <a:schemeClr val="tx1"/>
                </a:solidFill>
              </a:rPr>
              <a:t>What is computer? </a:t>
            </a:r>
            <a:r>
              <a:rPr lang="en-US" sz="4000" dirty="0"/>
              <a:t>Outside </a:t>
            </a:r>
          </a:p>
        </p:txBody>
      </p:sp>
      <p:pic>
        <p:nvPicPr>
          <p:cNvPr id="12" name="Picture 4" descr="http://upload.wikimedia.org/wikipedia/commons/a/aa/Iphone_4G.jpg"/>
          <p:cNvPicPr>
            <a:picLocks noChangeAspect="1" noChangeArrowheads="1"/>
          </p:cNvPicPr>
          <p:nvPr/>
        </p:nvPicPr>
        <p:blipFill>
          <a:blip r:embed="rId2" cstate="print"/>
          <a:srcRect l="23351" t="17999" r="24073" b="12956"/>
          <a:stretch>
            <a:fillRect/>
          </a:stretch>
        </p:blipFill>
        <p:spPr bwMode="auto">
          <a:xfrm>
            <a:off x="6212382" y="2230533"/>
            <a:ext cx="2717717" cy="2716143"/>
          </a:xfrm>
          <a:prstGeom prst="rect">
            <a:avLst/>
          </a:prstGeom>
          <a:noFill/>
        </p:spPr>
      </p:pic>
      <p:pic>
        <p:nvPicPr>
          <p:cNvPr id="14" name="Picture 2" descr="http://g-ecx.images-amazon.com/images/G/01/electronics/toshiba/toshiba-12q4-S875-main-anglewin8-bluray-lg.jpg"/>
          <p:cNvPicPr>
            <a:picLocks noChangeAspect="1" noChangeArrowheads="1"/>
          </p:cNvPicPr>
          <p:nvPr/>
        </p:nvPicPr>
        <p:blipFill>
          <a:blip r:embed="rId3" cstate="print"/>
          <a:srcRect/>
          <a:stretch>
            <a:fillRect/>
          </a:stretch>
        </p:blipFill>
        <p:spPr bwMode="auto">
          <a:xfrm>
            <a:off x="986610" y="2068490"/>
            <a:ext cx="4411805" cy="3028166"/>
          </a:xfrm>
          <a:prstGeom prst="rect">
            <a:avLst/>
          </a:prstGeom>
          <a:noFill/>
        </p:spPr>
      </p:pic>
      <p:sp>
        <p:nvSpPr>
          <p:cNvPr id="15" name="TextBox 14"/>
          <p:cNvSpPr txBox="1"/>
          <p:nvPr/>
        </p:nvSpPr>
        <p:spPr>
          <a:xfrm>
            <a:off x="4039065" y="2522190"/>
            <a:ext cx="1584621" cy="923330"/>
          </a:xfrm>
          <a:prstGeom prst="rect">
            <a:avLst/>
          </a:prstGeom>
          <a:noFill/>
        </p:spPr>
        <p:txBody>
          <a:bodyPr wrap="square" rtlCol="0">
            <a:spAutoFit/>
          </a:bodyPr>
          <a:lstStyle/>
          <a:p>
            <a:r>
              <a:rPr lang="en-US" dirty="0">
                <a:solidFill>
                  <a:schemeClr val="accent3"/>
                </a:solidFill>
              </a:rPr>
              <a:t>- Touch pad</a:t>
            </a:r>
          </a:p>
          <a:p>
            <a:r>
              <a:rPr lang="en-US" dirty="0">
                <a:solidFill>
                  <a:schemeClr val="accent3"/>
                </a:solidFill>
              </a:rPr>
              <a:t>- Touch screen</a:t>
            </a:r>
          </a:p>
          <a:p>
            <a:r>
              <a:rPr lang="en-US" dirty="0">
                <a:solidFill>
                  <a:schemeClr val="accent3"/>
                </a:solidFill>
              </a:rPr>
              <a:t>- Wireless</a:t>
            </a:r>
          </a:p>
        </p:txBody>
      </p:sp>
      <p:sp>
        <p:nvSpPr>
          <p:cNvPr id="16" name="TextBox 15"/>
          <p:cNvSpPr txBox="1"/>
          <p:nvPr/>
        </p:nvSpPr>
        <p:spPr>
          <a:xfrm>
            <a:off x="9155370" y="2522190"/>
            <a:ext cx="2000310" cy="1477328"/>
          </a:xfrm>
          <a:prstGeom prst="rect">
            <a:avLst/>
          </a:prstGeom>
          <a:noFill/>
        </p:spPr>
        <p:txBody>
          <a:bodyPr wrap="square" rtlCol="0">
            <a:spAutoFit/>
          </a:bodyPr>
          <a:lstStyle/>
          <a:p>
            <a:r>
              <a:rPr lang="en-US" dirty="0">
                <a:solidFill>
                  <a:schemeClr val="accent3"/>
                </a:solidFill>
              </a:rPr>
              <a:t>- Screen size</a:t>
            </a:r>
          </a:p>
          <a:p>
            <a:r>
              <a:rPr lang="en-US" dirty="0">
                <a:solidFill>
                  <a:schemeClr val="accent3"/>
                </a:solidFill>
              </a:rPr>
              <a:t>- Weight</a:t>
            </a:r>
          </a:p>
          <a:p>
            <a:r>
              <a:rPr lang="en-US" dirty="0">
                <a:solidFill>
                  <a:schemeClr val="accent3"/>
                </a:solidFill>
              </a:rPr>
              <a:t>- Battery capacity</a:t>
            </a:r>
          </a:p>
          <a:p>
            <a:r>
              <a:rPr lang="en-US" dirty="0">
                <a:solidFill>
                  <a:schemeClr val="accent3"/>
                </a:solidFill>
              </a:rPr>
              <a:t>- SD Card slot</a:t>
            </a:r>
          </a:p>
          <a:p>
            <a:r>
              <a:rPr lang="en-US" dirty="0">
                <a:solidFill>
                  <a:schemeClr val="accent3"/>
                </a:solidFill>
              </a:rPr>
              <a:t>- Sensors</a:t>
            </a:r>
          </a:p>
        </p:txBody>
      </p:sp>
    </p:spTree>
    <p:extLst>
      <p:ext uri="{BB962C8B-B14F-4D97-AF65-F5344CB8AC3E}">
        <p14:creationId xmlns:p14="http://schemas.microsoft.com/office/powerpoint/2010/main" val="1549815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blinds(horizontal)">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blinds(horizontal)">
                                      <p:cBhvr>
                                        <p:cTn id="1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en-US" sz="4000" dirty="0">
                <a:solidFill>
                  <a:schemeClr val="tx1"/>
                </a:solidFill>
              </a:rPr>
              <a:t>What is computer? </a:t>
            </a:r>
            <a:r>
              <a:rPr lang="en-US" sz="4000" dirty="0"/>
              <a:t>Inside </a:t>
            </a:r>
            <a:r>
              <a:rPr lang="en-US" sz="3200" dirty="0"/>
              <a:t>(Desktop)</a:t>
            </a:r>
          </a:p>
        </p:txBody>
      </p:sp>
      <p:pic>
        <p:nvPicPr>
          <p:cNvPr id="6" name="Picture 4" descr="Motherboard"/>
          <p:cNvPicPr>
            <a:picLocks noChangeAspect="1" noChangeArrowheads="1"/>
          </p:cNvPicPr>
          <p:nvPr/>
        </p:nvPicPr>
        <p:blipFill>
          <a:blip r:embed="rId2" cstate="print"/>
          <a:srcRect l="1397" r="1130" b="4561"/>
          <a:stretch>
            <a:fillRect/>
          </a:stretch>
        </p:blipFill>
        <p:spPr bwMode="auto">
          <a:xfrm>
            <a:off x="1698362" y="2163966"/>
            <a:ext cx="5388026" cy="3165319"/>
          </a:xfrm>
          <a:prstGeom prst="rect">
            <a:avLst/>
          </a:prstGeom>
          <a:noFill/>
        </p:spPr>
      </p:pic>
      <p:pic>
        <p:nvPicPr>
          <p:cNvPr id="7" name="Picture 2" descr="Fan Connector"/>
          <p:cNvPicPr>
            <a:picLocks noChangeAspect="1" noChangeArrowheads="1"/>
          </p:cNvPicPr>
          <p:nvPr/>
        </p:nvPicPr>
        <p:blipFill>
          <a:blip r:embed="rId3" cstate="print"/>
          <a:srcRect/>
          <a:stretch>
            <a:fillRect/>
          </a:stretch>
        </p:blipFill>
        <p:spPr bwMode="auto">
          <a:xfrm>
            <a:off x="8016500" y="2429902"/>
            <a:ext cx="2383212" cy="2633449"/>
          </a:xfrm>
          <a:prstGeom prst="rect">
            <a:avLst/>
          </a:prstGeom>
          <a:noFill/>
        </p:spPr>
      </p:pic>
    </p:spTree>
    <p:extLst>
      <p:ext uri="{BB962C8B-B14F-4D97-AF65-F5344CB8AC3E}">
        <p14:creationId xmlns:p14="http://schemas.microsoft.com/office/powerpoint/2010/main" val="13139337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en-US" sz="4000" dirty="0">
                <a:solidFill>
                  <a:schemeClr val="tx1"/>
                </a:solidFill>
              </a:rPr>
              <a:t>What is computer? </a:t>
            </a:r>
            <a:r>
              <a:rPr lang="en-US" sz="4000" dirty="0"/>
              <a:t>Inside </a:t>
            </a:r>
            <a:r>
              <a:rPr lang="en-US" sz="3200" dirty="0"/>
              <a:t>(Laptop)</a:t>
            </a:r>
          </a:p>
        </p:txBody>
      </p:sp>
      <p:pic>
        <p:nvPicPr>
          <p:cNvPr id="5" name="Picture 2" descr="http://techgoesboom.com/wp-content/uploads/2013/03/10813059-laptop-motherboard-repair.jpg"/>
          <p:cNvPicPr>
            <a:picLocks noChangeAspect="1" noChangeArrowheads="1"/>
          </p:cNvPicPr>
          <p:nvPr/>
        </p:nvPicPr>
        <p:blipFill>
          <a:blip r:embed="rId2" cstate="print"/>
          <a:srcRect/>
          <a:stretch>
            <a:fillRect/>
          </a:stretch>
        </p:blipFill>
        <p:spPr bwMode="auto">
          <a:xfrm rot="3809692">
            <a:off x="6487807" y="2687082"/>
            <a:ext cx="4241397" cy="2503959"/>
          </a:xfrm>
          <a:prstGeom prst="rect">
            <a:avLst/>
          </a:prstGeom>
          <a:noFill/>
        </p:spPr>
      </p:pic>
      <p:pic>
        <p:nvPicPr>
          <p:cNvPr id="8" name="Picture 6" descr="http://www.laptopaid.com/media/catalog/product/cache/1/image/9df78eab33525d08d6e5fb8d27136e95/u/3/u37988-0.jpg"/>
          <p:cNvPicPr>
            <a:picLocks noChangeAspect="1" noChangeArrowheads="1"/>
          </p:cNvPicPr>
          <p:nvPr/>
        </p:nvPicPr>
        <p:blipFill>
          <a:blip r:embed="rId3" cstate="print"/>
          <a:srcRect t="6181" b="9855"/>
          <a:stretch>
            <a:fillRect/>
          </a:stretch>
        </p:blipFill>
        <p:spPr bwMode="auto">
          <a:xfrm>
            <a:off x="1097280" y="1967660"/>
            <a:ext cx="5444416" cy="4191947"/>
          </a:xfrm>
          <a:prstGeom prst="rect">
            <a:avLst/>
          </a:prstGeom>
          <a:noFill/>
        </p:spPr>
      </p:pic>
    </p:spTree>
    <p:extLst>
      <p:ext uri="{BB962C8B-B14F-4D97-AF65-F5344CB8AC3E}">
        <p14:creationId xmlns:p14="http://schemas.microsoft.com/office/powerpoint/2010/main" val="4824108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en-US" sz="4000" dirty="0">
                <a:solidFill>
                  <a:schemeClr val="tx1"/>
                </a:solidFill>
              </a:rPr>
              <a:t>What is computer? </a:t>
            </a:r>
            <a:r>
              <a:rPr lang="en-US" sz="4000" dirty="0"/>
              <a:t>Inside </a:t>
            </a:r>
            <a:r>
              <a:rPr lang="en-US" sz="3200" dirty="0"/>
              <a:t>(smart phone)</a:t>
            </a:r>
          </a:p>
        </p:txBody>
      </p:sp>
      <p:pic>
        <p:nvPicPr>
          <p:cNvPr id="6" name="Picture 2" descr="http://95139c0e861c34c7d7e5-b4c2c0609c2dc0812df5ebdc4264c4d5.r49.cf2.rackcdn.com/wp-content/uploads/2014/09/01-Board-shot-6.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77969" y="2044449"/>
            <a:ext cx="7697021" cy="38541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9612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Are these computers too?</a:t>
            </a:r>
          </a:p>
        </p:txBody>
      </p:sp>
      <p:pic>
        <p:nvPicPr>
          <p:cNvPr id="5" name="Picture 4"/>
          <p:cNvPicPr>
            <a:picLocks noChangeAspect="1"/>
          </p:cNvPicPr>
          <p:nvPr/>
        </p:nvPicPr>
        <p:blipFill>
          <a:blip r:embed="rId2"/>
          <a:stretch>
            <a:fillRect/>
          </a:stretch>
        </p:blipFill>
        <p:spPr>
          <a:xfrm rot="2567687">
            <a:off x="8786156" y="2070613"/>
            <a:ext cx="1178259" cy="935126"/>
          </a:xfrm>
          <a:prstGeom prst="rect">
            <a:avLst/>
          </a:prstGeom>
        </p:spPr>
      </p:pic>
      <p:pic>
        <p:nvPicPr>
          <p:cNvPr id="7" name="Picture 6"/>
          <p:cNvPicPr>
            <a:picLocks noChangeAspect="1"/>
          </p:cNvPicPr>
          <p:nvPr/>
        </p:nvPicPr>
        <p:blipFill>
          <a:blip r:embed="rId3"/>
          <a:stretch>
            <a:fillRect/>
          </a:stretch>
        </p:blipFill>
        <p:spPr>
          <a:xfrm>
            <a:off x="6432709" y="4979530"/>
            <a:ext cx="1588249" cy="1166834"/>
          </a:xfrm>
          <a:prstGeom prst="rect">
            <a:avLst/>
          </a:prstGeom>
        </p:spPr>
      </p:pic>
      <p:pic>
        <p:nvPicPr>
          <p:cNvPr id="8" name="Picture 7"/>
          <p:cNvPicPr>
            <a:picLocks noChangeAspect="1"/>
          </p:cNvPicPr>
          <p:nvPr/>
        </p:nvPicPr>
        <p:blipFill>
          <a:blip r:embed="rId4"/>
          <a:stretch>
            <a:fillRect/>
          </a:stretch>
        </p:blipFill>
        <p:spPr>
          <a:xfrm>
            <a:off x="7885022" y="3382656"/>
            <a:ext cx="2005605" cy="1495728"/>
          </a:xfrm>
          <a:prstGeom prst="rect">
            <a:avLst/>
          </a:prstGeom>
        </p:spPr>
      </p:pic>
      <p:pic>
        <p:nvPicPr>
          <p:cNvPr id="9" name="Picture 8"/>
          <p:cNvPicPr>
            <a:picLocks noChangeAspect="1"/>
          </p:cNvPicPr>
          <p:nvPr/>
        </p:nvPicPr>
        <p:blipFill>
          <a:blip r:embed="rId5"/>
          <a:stretch>
            <a:fillRect/>
          </a:stretch>
        </p:blipFill>
        <p:spPr>
          <a:xfrm>
            <a:off x="6774694" y="1960264"/>
            <a:ext cx="1664770" cy="1321246"/>
          </a:xfrm>
          <a:prstGeom prst="rect">
            <a:avLst/>
          </a:prstGeom>
        </p:spPr>
      </p:pic>
      <p:pic>
        <p:nvPicPr>
          <p:cNvPr id="10" name="Picture 9"/>
          <p:cNvPicPr>
            <a:picLocks noChangeAspect="1"/>
          </p:cNvPicPr>
          <p:nvPr/>
        </p:nvPicPr>
        <p:blipFill>
          <a:blip r:embed="rId6"/>
          <a:stretch>
            <a:fillRect/>
          </a:stretch>
        </p:blipFill>
        <p:spPr>
          <a:xfrm>
            <a:off x="273033" y="1906164"/>
            <a:ext cx="5981871" cy="3925010"/>
          </a:xfrm>
          <a:prstGeom prst="rect">
            <a:avLst/>
          </a:prstGeom>
        </p:spPr>
      </p:pic>
      <p:pic>
        <p:nvPicPr>
          <p:cNvPr id="11" name="Picture 10"/>
          <p:cNvPicPr>
            <a:picLocks noChangeAspect="1"/>
          </p:cNvPicPr>
          <p:nvPr/>
        </p:nvPicPr>
        <p:blipFill>
          <a:blip r:embed="rId7"/>
          <a:stretch>
            <a:fillRect/>
          </a:stretch>
        </p:blipFill>
        <p:spPr>
          <a:xfrm>
            <a:off x="10324317" y="1753099"/>
            <a:ext cx="1732301" cy="1732301"/>
          </a:xfrm>
          <a:prstGeom prst="rect">
            <a:avLst/>
          </a:prstGeom>
        </p:spPr>
      </p:pic>
      <p:pic>
        <p:nvPicPr>
          <p:cNvPr id="15" name="Picture 14"/>
          <p:cNvPicPr>
            <a:picLocks noChangeAspect="1"/>
          </p:cNvPicPr>
          <p:nvPr/>
        </p:nvPicPr>
        <p:blipFill>
          <a:blip r:embed="rId8"/>
          <a:stretch>
            <a:fillRect/>
          </a:stretch>
        </p:blipFill>
        <p:spPr>
          <a:xfrm>
            <a:off x="9524233" y="4799470"/>
            <a:ext cx="2675249" cy="1511390"/>
          </a:xfrm>
          <a:prstGeom prst="rect">
            <a:avLst/>
          </a:prstGeom>
        </p:spPr>
      </p:pic>
    </p:spTree>
    <p:extLst>
      <p:ext uri="{BB962C8B-B14F-4D97-AF65-F5344CB8AC3E}">
        <p14:creationId xmlns:p14="http://schemas.microsoft.com/office/powerpoint/2010/main" val="1902024219"/>
      </p:ext>
    </p:extLst>
  </p:cSld>
  <p:clrMapOvr>
    <a:masterClrMapping/>
  </p:clrMapOvr>
</p:sld>
</file>

<file path=ppt/theme/theme1.xml><?xml version="1.0" encoding="utf-8"?>
<a:theme xmlns:a="http://schemas.openxmlformats.org/drawingml/2006/main" name="Retrospect">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22768</TotalTime>
  <Words>3146</Words>
  <Application>Microsoft Macintosh PowerPoint</Application>
  <PresentationFormat>Widescreen</PresentationFormat>
  <Paragraphs>214</Paragraphs>
  <Slides>22</Slides>
  <Notes>7</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22</vt:i4>
      </vt:variant>
    </vt:vector>
  </HeadingPairs>
  <TitlesOfParts>
    <vt:vector size="31" baseType="lpstr">
      <vt:lpstr>Arial</vt:lpstr>
      <vt:lpstr>Calibri</vt:lpstr>
      <vt:lpstr>Calibri Light</vt:lpstr>
      <vt:lpstr>Courier New</vt:lpstr>
      <vt:lpstr>Garamond</vt:lpstr>
      <vt:lpstr>q_serif</vt:lpstr>
      <vt:lpstr>Times</vt:lpstr>
      <vt:lpstr>Wingdings</vt:lpstr>
      <vt:lpstr>Retrospect</vt:lpstr>
      <vt:lpstr>CSC 3210 Computer Organization and Programming</vt:lpstr>
      <vt:lpstr>Outline</vt:lpstr>
      <vt:lpstr>What is computer?</vt:lpstr>
      <vt:lpstr>What is computer? Outside </vt:lpstr>
      <vt:lpstr>What is computer? Outside </vt:lpstr>
      <vt:lpstr>What is computer? Inside (Desktop)</vt:lpstr>
      <vt:lpstr>What is computer? Inside (Laptop)</vt:lpstr>
      <vt:lpstr>What is computer? Inside (smart phone)</vt:lpstr>
      <vt:lpstr>Are these computers too?</vt:lpstr>
      <vt:lpstr>Microprocessor vs. Microcontroller</vt:lpstr>
      <vt:lpstr>Microprocessor vs. Microcontroller</vt:lpstr>
      <vt:lpstr>Microprocessor </vt:lpstr>
      <vt:lpstr>Computer Organization/Architecture: Very High-Level View of a Computer</vt:lpstr>
      <vt:lpstr>Von Neumann vs. Harvard Architecture</vt:lpstr>
      <vt:lpstr>Memory Architectures</vt:lpstr>
      <vt:lpstr>Architectural Differences</vt:lpstr>
      <vt:lpstr>Instruction Set Architecture (ISA)</vt:lpstr>
      <vt:lpstr>Instruction Set Architecture (ISA)</vt:lpstr>
      <vt:lpstr>Programming</vt:lpstr>
      <vt:lpstr>Sample Program &amp; Internal Structure</vt:lpstr>
      <vt:lpstr>Instruction Cycle (Load or Add instruction)</vt:lpstr>
      <vt:lpstr>Assembly Language Programming Tools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CSC 3210 Computer Organization and Programming</dc:title>
  <dc:creator>Mussa,Awad</dc:creator>
  <cp:lastModifiedBy>Microsoft Office User</cp:lastModifiedBy>
  <cp:revision>421</cp:revision>
  <cp:lastPrinted>2017-06-06T17:49:50Z</cp:lastPrinted>
  <dcterms:created xsi:type="dcterms:W3CDTF">2016-08-11T20:34:21Z</dcterms:created>
  <dcterms:modified xsi:type="dcterms:W3CDTF">2022-01-10T17:56:56Z</dcterms:modified>
</cp:coreProperties>
</file>